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301" r:id="rId2"/>
    <p:sldId id="260" r:id="rId3"/>
    <p:sldId id="261" r:id="rId4"/>
    <p:sldId id="288" r:id="rId5"/>
    <p:sldId id="262" r:id="rId6"/>
    <p:sldId id="290" r:id="rId7"/>
    <p:sldId id="263" r:id="rId8"/>
    <p:sldId id="291" r:id="rId9"/>
    <p:sldId id="292" r:id="rId10"/>
    <p:sldId id="294" r:id="rId11"/>
    <p:sldId id="266" r:id="rId12"/>
    <p:sldId id="267" r:id="rId13"/>
    <p:sldId id="302" r:id="rId14"/>
    <p:sldId id="295" r:id="rId15"/>
    <p:sldId id="296" r:id="rId16"/>
    <p:sldId id="268" r:id="rId17"/>
    <p:sldId id="297" r:id="rId18"/>
    <p:sldId id="298" r:id="rId19"/>
    <p:sldId id="270" r:id="rId20"/>
    <p:sldId id="286" r:id="rId21"/>
    <p:sldId id="299" r:id="rId22"/>
    <p:sldId id="274" r:id="rId23"/>
    <p:sldId id="276" r:id="rId24"/>
    <p:sldId id="277" r:id="rId25"/>
    <p:sldId id="278" r:id="rId26"/>
    <p:sldId id="279" r:id="rId27"/>
    <p:sldId id="284" r:id="rId28"/>
  </p:sldIdLst>
  <p:sldSz cx="12192000" cy="6858000"/>
  <p:notesSz cx="6797675" cy="9928225"/>
  <p:custShowLst>
    <p:custShow name="Samspil og relationer" id="0">
      <p:sldLst>
        <p:sld r:id="rId12"/>
        <p:sld r:id="rId13"/>
        <p:sld r:id="rId17"/>
        <p:sld r:id="rId20"/>
        <p:sld r:id="rId23"/>
        <p:sld r:id="rId24"/>
        <p:sld r:id="rId25"/>
        <p:sld r:id="rId26"/>
        <p:sld r:id="rId27"/>
        <p:sld r:id="rId28"/>
      </p:sldLst>
    </p:custShow>
  </p:custShow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5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rthe Agerlund Sloth" initials="DAS" lastIdx="28" clrIdx="0">
    <p:extLst>
      <p:ext uri="{19B8F6BF-5375-455C-9EA6-DF929625EA0E}">
        <p15:presenceInfo xmlns:p15="http://schemas.microsoft.com/office/powerpoint/2012/main" userId="S-1-5-21-1369079506-917477362-4155700198-8415" providerId="AD"/>
      </p:ext>
    </p:extLst>
  </p:cmAuthor>
  <p:cmAuthor id="2" name="Signe Bohm" initials="SB" lastIdx="2" clrIdx="1">
    <p:extLst>
      <p:ext uri="{19B8F6BF-5375-455C-9EA6-DF929625EA0E}">
        <p15:presenceInfo xmlns:p15="http://schemas.microsoft.com/office/powerpoint/2012/main" userId="S-1-5-21-1369079506-917477362-4155700198-818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EF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00"/>
    <p:restoredTop sz="93061"/>
  </p:normalViewPr>
  <p:slideViewPr>
    <p:cSldViewPr snapToGrid="0" snapToObjects="1" showGuides="1">
      <p:cViewPr varScale="1">
        <p:scale>
          <a:sx n="64" d="100"/>
          <a:sy n="64" d="100"/>
        </p:scale>
        <p:origin x="102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A98C3A-0BBE-4F61-862D-E95B1FF95853}" type="doc">
      <dgm:prSet loTypeId="urn:microsoft.com/office/officeart/2005/8/layout/chevron1" loCatId="process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da-DK"/>
        </a:p>
      </dgm:t>
    </dgm:pt>
    <dgm:pt modelId="{7C2268B2-4EC3-4AE4-96DE-FA873D74C357}">
      <dgm:prSet phldrT="[Tekst]"/>
      <dgm:spPr/>
      <dgm:t>
        <a:bodyPr/>
        <a:lstStyle/>
        <a:p>
          <a:r>
            <a:rPr lang="da-DK" dirty="0"/>
            <a:t>Indhentning </a:t>
          </a:r>
          <a:br>
            <a:rPr lang="da-DK" dirty="0"/>
          </a:br>
          <a:r>
            <a:rPr lang="da-DK" dirty="0"/>
            <a:t>af viden </a:t>
          </a:r>
          <a:br>
            <a:rPr lang="da-DK" dirty="0"/>
          </a:br>
          <a:r>
            <a:rPr lang="da-DK" dirty="0"/>
            <a:t>og information </a:t>
          </a:r>
        </a:p>
      </dgm:t>
    </dgm:pt>
    <dgm:pt modelId="{1BDB2B2E-89CE-4E24-AAB8-254BDE94E129}" type="parTrans" cxnId="{3DF8ACE0-F8B0-4732-95B0-F54AB28FD7CE}">
      <dgm:prSet/>
      <dgm:spPr/>
      <dgm:t>
        <a:bodyPr/>
        <a:lstStyle/>
        <a:p>
          <a:endParaRPr lang="da-DK"/>
        </a:p>
      </dgm:t>
    </dgm:pt>
    <dgm:pt modelId="{64005B08-4999-418F-ADD7-837F3122F42D}" type="sibTrans" cxnId="{3DF8ACE0-F8B0-4732-95B0-F54AB28FD7CE}">
      <dgm:prSet/>
      <dgm:spPr/>
      <dgm:t>
        <a:bodyPr/>
        <a:lstStyle/>
        <a:p>
          <a:endParaRPr lang="da-DK"/>
        </a:p>
      </dgm:t>
    </dgm:pt>
    <dgm:pt modelId="{5D96758E-B079-420C-8845-C47D011D5628}">
      <dgm:prSet phldrT="[Tekst]"/>
      <dgm:spPr/>
      <dgm:t>
        <a:bodyPr/>
        <a:lstStyle/>
        <a:p>
          <a:r>
            <a:rPr lang="da-DK" dirty="0"/>
            <a:t>Pædagogisk </a:t>
          </a:r>
          <a:br>
            <a:rPr lang="da-DK" dirty="0"/>
          </a:br>
          <a:r>
            <a:rPr lang="da-DK" dirty="0"/>
            <a:t>dag </a:t>
          </a:r>
        </a:p>
      </dgm:t>
    </dgm:pt>
    <dgm:pt modelId="{91382432-819A-4749-B2E4-3CB6589B031E}" type="parTrans" cxnId="{01214CDA-BC02-4986-B88F-E021FF278995}">
      <dgm:prSet/>
      <dgm:spPr/>
      <dgm:t>
        <a:bodyPr/>
        <a:lstStyle/>
        <a:p>
          <a:endParaRPr lang="da-DK"/>
        </a:p>
      </dgm:t>
    </dgm:pt>
    <dgm:pt modelId="{92958AA6-6B48-47BF-AF08-EDE864AC55D6}" type="sibTrans" cxnId="{01214CDA-BC02-4986-B88F-E021FF278995}">
      <dgm:prSet/>
      <dgm:spPr/>
      <dgm:t>
        <a:bodyPr/>
        <a:lstStyle/>
        <a:p>
          <a:endParaRPr lang="da-DK"/>
        </a:p>
      </dgm:t>
    </dgm:pt>
    <dgm:pt modelId="{FE5114B7-AD7D-4FD8-95C0-CAF044DC95E1}">
      <dgm:prSet phldrT="[Tekst]"/>
      <dgm:spPr/>
      <dgm:t>
        <a:bodyPr/>
        <a:lstStyle/>
        <a:p>
          <a:r>
            <a:rPr lang="da-DK" dirty="0"/>
            <a:t>Evaluerings-møde</a:t>
          </a:r>
        </a:p>
      </dgm:t>
    </dgm:pt>
    <dgm:pt modelId="{5FAB6D82-912E-4754-AB28-676BEF3CC66A}" type="parTrans" cxnId="{9CAB18F9-6624-4478-A19D-5BB00102F51A}">
      <dgm:prSet/>
      <dgm:spPr/>
      <dgm:t>
        <a:bodyPr/>
        <a:lstStyle/>
        <a:p>
          <a:endParaRPr lang="da-DK"/>
        </a:p>
      </dgm:t>
    </dgm:pt>
    <dgm:pt modelId="{43937F3D-9EDB-4C28-9825-75420B9F8BA4}" type="sibTrans" cxnId="{9CAB18F9-6624-4478-A19D-5BB00102F51A}">
      <dgm:prSet/>
      <dgm:spPr/>
      <dgm:t>
        <a:bodyPr/>
        <a:lstStyle/>
        <a:p>
          <a:endParaRPr lang="da-DK"/>
        </a:p>
      </dgm:t>
    </dgm:pt>
    <dgm:pt modelId="{8D70E00D-C5DF-4D53-8697-FCE08D87A06E}">
      <dgm:prSet phldrT="[Tekst]"/>
      <dgm:spPr/>
      <dgm:t>
        <a:bodyPr/>
        <a:lstStyle/>
        <a:p>
          <a:r>
            <a:rPr lang="da-DK" dirty="0"/>
            <a:t>Løbende opfølgning på personalemøder</a:t>
          </a:r>
        </a:p>
      </dgm:t>
    </dgm:pt>
    <dgm:pt modelId="{36E34CC6-DF82-4D58-872F-631F4E178BE9}" type="parTrans" cxnId="{8445901A-7C0C-4269-92C6-F004AC13021B}">
      <dgm:prSet/>
      <dgm:spPr/>
      <dgm:t>
        <a:bodyPr/>
        <a:lstStyle/>
        <a:p>
          <a:endParaRPr lang="da-DK"/>
        </a:p>
      </dgm:t>
    </dgm:pt>
    <dgm:pt modelId="{BF11A60B-4CDE-4F92-9B93-EFCC8CBF0FEE}" type="sibTrans" cxnId="{8445901A-7C0C-4269-92C6-F004AC13021B}">
      <dgm:prSet/>
      <dgm:spPr/>
      <dgm:t>
        <a:bodyPr/>
        <a:lstStyle/>
        <a:p>
          <a:endParaRPr lang="da-DK"/>
        </a:p>
      </dgm:t>
    </dgm:pt>
    <dgm:pt modelId="{0F1579B0-4FB3-4531-BB47-496B584940FD}">
      <dgm:prSet phldrT="[Tekst]"/>
      <dgm:spPr/>
      <dgm:t>
        <a:bodyPr/>
        <a:lstStyle/>
        <a:p>
          <a:r>
            <a:rPr lang="da-DK" dirty="0"/>
            <a:t>Forberedelses-møde</a:t>
          </a:r>
        </a:p>
      </dgm:t>
    </dgm:pt>
    <dgm:pt modelId="{CFAA5C6F-1D11-4F52-A39B-B98768B13102}" type="sibTrans" cxnId="{E2CDC5FD-D978-471E-9A48-9A3DB55BF3B7}">
      <dgm:prSet/>
      <dgm:spPr/>
      <dgm:t>
        <a:bodyPr/>
        <a:lstStyle/>
        <a:p>
          <a:endParaRPr lang="da-DK"/>
        </a:p>
      </dgm:t>
    </dgm:pt>
    <dgm:pt modelId="{7B03F744-3877-42DE-B64E-F6F9D7303785}" type="parTrans" cxnId="{E2CDC5FD-D978-471E-9A48-9A3DB55BF3B7}">
      <dgm:prSet/>
      <dgm:spPr/>
      <dgm:t>
        <a:bodyPr/>
        <a:lstStyle/>
        <a:p>
          <a:endParaRPr lang="da-DK"/>
        </a:p>
      </dgm:t>
    </dgm:pt>
    <dgm:pt modelId="{4B96DA11-0960-47E0-8EF6-6EF407988987}" type="pres">
      <dgm:prSet presAssocID="{EDA98C3A-0BBE-4F61-862D-E95B1FF9585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CFDC02CD-0ACC-4603-8D7F-0FDD28357935}" type="pres">
      <dgm:prSet presAssocID="{0F1579B0-4FB3-4531-BB47-496B584940FD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FAFF3E4A-5FC9-4D45-8A9E-A1200FA07928}" type="pres">
      <dgm:prSet presAssocID="{CFAA5C6F-1D11-4F52-A39B-B98768B13102}" presName="parTxOnlySpace" presStyleCnt="0"/>
      <dgm:spPr/>
    </dgm:pt>
    <dgm:pt modelId="{2D246125-64F2-4691-B699-CAE6DD01B6AE}" type="pres">
      <dgm:prSet presAssocID="{7C2268B2-4EC3-4AE4-96DE-FA873D74C357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DB093777-ECE6-4745-A5D8-C9C83F319CF0}" type="pres">
      <dgm:prSet presAssocID="{64005B08-4999-418F-ADD7-837F3122F42D}" presName="parTxOnlySpace" presStyleCnt="0"/>
      <dgm:spPr/>
    </dgm:pt>
    <dgm:pt modelId="{8AA676BC-4D40-4259-8C54-16BB71E2B433}" type="pres">
      <dgm:prSet presAssocID="{5D96758E-B079-420C-8845-C47D011D5628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46F3FD9-872E-440D-8024-00BD9192B966}" type="pres">
      <dgm:prSet presAssocID="{92958AA6-6B48-47BF-AF08-EDE864AC55D6}" presName="parTxOnlySpace" presStyleCnt="0"/>
      <dgm:spPr/>
    </dgm:pt>
    <dgm:pt modelId="{518E19F2-CEF4-4DB2-BB70-380C1D662E65}" type="pres">
      <dgm:prSet presAssocID="{8D70E00D-C5DF-4D53-8697-FCE08D87A06E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B90D297-8532-4E18-A7AF-6453C99182CC}" type="pres">
      <dgm:prSet presAssocID="{BF11A60B-4CDE-4F92-9B93-EFCC8CBF0FEE}" presName="parTxOnlySpace" presStyleCnt="0"/>
      <dgm:spPr/>
    </dgm:pt>
    <dgm:pt modelId="{D44D0649-B235-47BC-BD41-0D0A21553554}" type="pres">
      <dgm:prSet presAssocID="{FE5114B7-AD7D-4FD8-95C0-CAF044DC95E1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3DF8ACE0-F8B0-4732-95B0-F54AB28FD7CE}" srcId="{EDA98C3A-0BBE-4F61-862D-E95B1FF95853}" destId="{7C2268B2-4EC3-4AE4-96DE-FA873D74C357}" srcOrd="1" destOrd="0" parTransId="{1BDB2B2E-89CE-4E24-AAB8-254BDE94E129}" sibTransId="{64005B08-4999-418F-ADD7-837F3122F42D}"/>
    <dgm:cxn modelId="{E2CDC5FD-D978-471E-9A48-9A3DB55BF3B7}" srcId="{EDA98C3A-0BBE-4F61-862D-E95B1FF95853}" destId="{0F1579B0-4FB3-4531-BB47-496B584940FD}" srcOrd="0" destOrd="0" parTransId="{7B03F744-3877-42DE-B64E-F6F9D7303785}" sibTransId="{CFAA5C6F-1D11-4F52-A39B-B98768B13102}"/>
    <dgm:cxn modelId="{B9134B4A-1593-4879-950C-4225ACE32580}" type="presOf" srcId="{FE5114B7-AD7D-4FD8-95C0-CAF044DC95E1}" destId="{D44D0649-B235-47BC-BD41-0D0A21553554}" srcOrd="0" destOrd="0" presId="urn:microsoft.com/office/officeart/2005/8/layout/chevron1"/>
    <dgm:cxn modelId="{06E553FD-7E2D-4FCF-AD19-8A4ACA68BF15}" type="presOf" srcId="{7C2268B2-4EC3-4AE4-96DE-FA873D74C357}" destId="{2D246125-64F2-4691-B699-CAE6DD01B6AE}" srcOrd="0" destOrd="0" presId="urn:microsoft.com/office/officeart/2005/8/layout/chevron1"/>
    <dgm:cxn modelId="{9CAB18F9-6624-4478-A19D-5BB00102F51A}" srcId="{EDA98C3A-0BBE-4F61-862D-E95B1FF95853}" destId="{FE5114B7-AD7D-4FD8-95C0-CAF044DC95E1}" srcOrd="4" destOrd="0" parTransId="{5FAB6D82-912E-4754-AB28-676BEF3CC66A}" sibTransId="{43937F3D-9EDB-4C28-9825-75420B9F8BA4}"/>
    <dgm:cxn modelId="{2038BBC4-FF56-4EC7-B0EE-5EF6D57F40F1}" type="presOf" srcId="{0F1579B0-4FB3-4531-BB47-496B584940FD}" destId="{CFDC02CD-0ACC-4603-8D7F-0FDD28357935}" srcOrd="0" destOrd="0" presId="urn:microsoft.com/office/officeart/2005/8/layout/chevron1"/>
    <dgm:cxn modelId="{3278FCBB-9533-422B-AFA8-DB9C0160BF65}" type="presOf" srcId="{EDA98C3A-0BBE-4F61-862D-E95B1FF95853}" destId="{4B96DA11-0960-47E0-8EF6-6EF407988987}" srcOrd="0" destOrd="0" presId="urn:microsoft.com/office/officeart/2005/8/layout/chevron1"/>
    <dgm:cxn modelId="{178028AB-E91C-4454-8A3E-DD858B1ED9F9}" type="presOf" srcId="{8D70E00D-C5DF-4D53-8697-FCE08D87A06E}" destId="{518E19F2-CEF4-4DB2-BB70-380C1D662E65}" srcOrd="0" destOrd="0" presId="urn:microsoft.com/office/officeart/2005/8/layout/chevron1"/>
    <dgm:cxn modelId="{E8353C36-87FF-42CB-B253-132D32CB9A3F}" type="presOf" srcId="{5D96758E-B079-420C-8845-C47D011D5628}" destId="{8AA676BC-4D40-4259-8C54-16BB71E2B433}" srcOrd="0" destOrd="0" presId="urn:microsoft.com/office/officeart/2005/8/layout/chevron1"/>
    <dgm:cxn modelId="{8445901A-7C0C-4269-92C6-F004AC13021B}" srcId="{EDA98C3A-0BBE-4F61-862D-E95B1FF95853}" destId="{8D70E00D-C5DF-4D53-8697-FCE08D87A06E}" srcOrd="3" destOrd="0" parTransId="{36E34CC6-DF82-4D58-872F-631F4E178BE9}" sibTransId="{BF11A60B-4CDE-4F92-9B93-EFCC8CBF0FEE}"/>
    <dgm:cxn modelId="{01214CDA-BC02-4986-B88F-E021FF278995}" srcId="{EDA98C3A-0BBE-4F61-862D-E95B1FF95853}" destId="{5D96758E-B079-420C-8845-C47D011D5628}" srcOrd="2" destOrd="0" parTransId="{91382432-819A-4749-B2E4-3CB6589B031E}" sibTransId="{92958AA6-6B48-47BF-AF08-EDE864AC55D6}"/>
    <dgm:cxn modelId="{3BF0F541-B6F1-446A-824D-F18A72E5DA80}" type="presParOf" srcId="{4B96DA11-0960-47E0-8EF6-6EF407988987}" destId="{CFDC02CD-0ACC-4603-8D7F-0FDD28357935}" srcOrd="0" destOrd="0" presId="urn:microsoft.com/office/officeart/2005/8/layout/chevron1"/>
    <dgm:cxn modelId="{BE612F17-59A4-4FAC-90C0-19CE077BD3AE}" type="presParOf" srcId="{4B96DA11-0960-47E0-8EF6-6EF407988987}" destId="{FAFF3E4A-5FC9-4D45-8A9E-A1200FA07928}" srcOrd="1" destOrd="0" presId="urn:microsoft.com/office/officeart/2005/8/layout/chevron1"/>
    <dgm:cxn modelId="{998B8F63-7001-498A-9913-C05EE9E121D6}" type="presParOf" srcId="{4B96DA11-0960-47E0-8EF6-6EF407988987}" destId="{2D246125-64F2-4691-B699-CAE6DD01B6AE}" srcOrd="2" destOrd="0" presId="urn:microsoft.com/office/officeart/2005/8/layout/chevron1"/>
    <dgm:cxn modelId="{D9299C9B-78D4-42D1-B6E2-649F04403791}" type="presParOf" srcId="{4B96DA11-0960-47E0-8EF6-6EF407988987}" destId="{DB093777-ECE6-4745-A5D8-C9C83F319CF0}" srcOrd="3" destOrd="0" presId="urn:microsoft.com/office/officeart/2005/8/layout/chevron1"/>
    <dgm:cxn modelId="{D27D8918-0A94-4748-B54F-BFE81087CDC9}" type="presParOf" srcId="{4B96DA11-0960-47E0-8EF6-6EF407988987}" destId="{8AA676BC-4D40-4259-8C54-16BB71E2B433}" srcOrd="4" destOrd="0" presId="urn:microsoft.com/office/officeart/2005/8/layout/chevron1"/>
    <dgm:cxn modelId="{9D31F5B7-BFEF-471C-8D65-6720DCDAE8B9}" type="presParOf" srcId="{4B96DA11-0960-47E0-8EF6-6EF407988987}" destId="{C46F3FD9-872E-440D-8024-00BD9192B966}" srcOrd="5" destOrd="0" presId="urn:microsoft.com/office/officeart/2005/8/layout/chevron1"/>
    <dgm:cxn modelId="{0150C723-7552-48F1-A6B1-389830C65AB7}" type="presParOf" srcId="{4B96DA11-0960-47E0-8EF6-6EF407988987}" destId="{518E19F2-CEF4-4DB2-BB70-380C1D662E65}" srcOrd="6" destOrd="0" presId="urn:microsoft.com/office/officeart/2005/8/layout/chevron1"/>
    <dgm:cxn modelId="{238F1D62-B39A-48DC-9D93-6FA4D2541ECB}" type="presParOf" srcId="{4B96DA11-0960-47E0-8EF6-6EF407988987}" destId="{2B90D297-8532-4E18-A7AF-6453C99182CC}" srcOrd="7" destOrd="0" presId="urn:microsoft.com/office/officeart/2005/8/layout/chevron1"/>
    <dgm:cxn modelId="{0CD9EFA6-6D2A-40E4-B169-72671C5D181F}" type="presParOf" srcId="{4B96DA11-0960-47E0-8EF6-6EF407988987}" destId="{D44D0649-B235-47BC-BD41-0D0A21553554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DC02CD-0ACC-4603-8D7F-0FDD28357935}">
      <dsp:nvSpPr>
        <dsp:cNvPr id="0" name=""/>
        <dsp:cNvSpPr/>
      </dsp:nvSpPr>
      <dsp:spPr>
        <a:xfrm>
          <a:off x="2224" y="101434"/>
          <a:ext cx="1979510" cy="791804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/>
            <a:t>Forberedelses-møde</a:t>
          </a:r>
        </a:p>
      </dsp:txBody>
      <dsp:txXfrm>
        <a:off x="398126" y="101434"/>
        <a:ext cx="1187706" cy="791804"/>
      </dsp:txXfrm>
    </dsp:sp>
    <dsp:sp modelId="{2D246125-64F2-4691-B699-CAE6DD01B6AE}">
      <dsp:nvSpPr>
        <dsp:cNvPr id="0" name=""/>
        <dsp:cNvSpPr/>
      </dsp:nvSpPr>
      <dsp:spPr>
        <a:xfrm>
          <a:off x="1783783" y="101434"/>
          <a:ext cx="1979510" cy="791804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/>
            <a:t>Indhentning </a:t>
          </a:r>
          <a:br>
            <a:rPr lang="da-DK" sz="1200" kern="1200" dirty="0"/>
          </a:br>
          <a:r>
            <a:rPr lang="da-DK" sz="1200" kern="1200" dirty="0"/>
            <a:t>af viden </a:t>
          </a:r>
          <a:br>
            <a:rPr lang="da-DK" sz="1200" kern="1200" dirty="0"/>
          </a:br>
          <a:r>
            <a:rPr lang="da-DK" sz="1200" kern="1200" dirty="0"/>
            <a:t>og information </a:t>
          </a:r>
        </a:p>
      </dsp:txBody>
      <dsp:txXfrm>
        <a:off x="2179685" y="101434"/>
        <a:ext cx="1187706" cy="791804"/>
      </dsp:txXfrm>
    </dsp:sp>
    <dsp:sp modelId="{8AA676BC-4D40-4259-8C54-16BB71E2B433}">
      <dsp:nvSpPr>
        <dsp:cNvPr id="0" name=""/>
        <dsp:cNvSpPr/>
      </dsp:nvSpPr>
      <dsp:spPr>
        <a:xfrm>
          <a:off x="3565342" y="101434"/>
          <a:ext cx="1979510" cy="791804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/>
            <a:t>Pædagogisk </a:t>
          </a:r>
          <a:br>
            <a:rPr lang="da-DK" sz="1200" kern="1200" dirty="0"/>
          </a:br>
          <a:r>
            <a:rPr lang="da-DK" sz="1200" kern="1200" dirty="0"/>
            <a:t>dag </a:t>
          </a:r>
        </a:p>
      </dsp:txBody>
      <dsp:txXfrm>
        <a:off x="3961244" y="101434"/>
        <a:ext cx="1187706" cy="791804"/>
      </dsp:txXfrm>
    </dsp:sp>
    <dsp:sp modelId="{518E19F2-CEF4-4DB2-BB70-380C1D662E65}">
      <dsp:nvSpPr>
        <dsp:cNvPr id="0" name=""/>
        <dsp:cNvSpPr/>
      </dsp:nvSpPr>
      <dsp:spPr>
        <a:xfrm>
          <a:off x="5346902" y="101434"/>
          <a:ext cx="1979510" cy="791804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/>
            <a:t>Løbende opfølgning på personalemøder</a:t>
          </a:r>
        </a:p>
      </dsp:txBody>
      <dsp:txXfrm>
        <a:off x="5742804" y="101434"/>
        <a:ext cx="1187706" cy="791804"/>
      </dsp:txXfrm>
    </dsp:sp>
    <dsp:sp modelId="{D44D0649-B235-47BC-BD41-0D0A21553554}">
      <dsp:nvSpPr>
        <dsp:cNvPr id="0" name=""/>
        <dsp:cNvSpPr/>
      </dsp:nvSpPr>
      <dsp:spPr>
        <a:xfrm>
          <a:off x="7128461" y="101434"/>
          <a:ext cx="1979510" cy="791804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/>
            <a:t>Evaluerings-møde</a:t>
          </a:r>
        </a:p>
      </dsp:txBody>
      <dsp:txXfrm>
        <a:off x="7524363" y="101434"/>
        <a:ext cx="1187706" cy="791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5D0C3-392E-9549-B659-63F2F3E93DA8}" type="datetimeFigureOut">
              <a:rPr lang="da-DK" smtClean="0"/>
              <a:t>02-04-2023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EC446-DA2F-2843-9D26-BE065E2806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9964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EC446-DA2F-2843-9D26-BE065E2806B4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897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EC446-DA2F-2843-9D26-BE065E2806B4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4995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EC446-DA2F-2843-9D26-BE065E2806B4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2436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EC446-DA2F-2843-9D26-BE065E2806B4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2271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EC446-DA2F-2843-9D26-BE065E2806B4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9361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EC446-DA2F-2843-9D26-BE065E2806B4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3128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Klik på play-ikonet, og du bliver ført videre til YouTube, hvor filmen skal ses.</a:t>
            </a:r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EC446-DA2F-2843-9D26-BE065E2806B4}" type="slidenum">
              <a:rPr lang="da-DK" smtClean="0"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617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billede 10">
            <a:extLst>
              <a:ext uri="{FF2B5EF4-FFF2-40B4-BE49-F238E27FC236}">
                <a16:creationId xmlns:a16="http://schemas.microsoft.com/office/drawing/2014/main" id="{AA050A13-858D-244E-BD1A-7E75C74A6E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81D366-1AAF-E041-8042-77614AFC97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1" y="360000"/>
            <a:ext cx="2951999" cy="6228000"/>
          </a:xfrm>
          <a:solidFill>
            <a:schemeClr val="accent2"/>
          </a:solidFill>
        </p:spPr>
        <p:txBody>
          <a:bodyPr lIns="180000" tIns="1080000" rIns="180000" bIns="1440000" anchor="t" anchorCtr="0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43BDBF4-65A8-4441-AEB6-90A6ECA09A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585355"/>
            <a:ext cx="2772000" cy="578428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7605A99-ED11-754A-B2BF-3A8F20ADF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2DE2A-ABC0-C24F-A522-AA4D01240CD0}" type="datetime1">
              <a:rPr lang="da-DK" smtClean="0"/>
              <a:t>02-04-2023</a:t>
            </a:fld>
            <a:endParaRPr lang="da-DK"/>
          </a:p>
        </p:txBody>
      </p:sp>
      <p:sp>
        <p:nvSpPr>
          <p:cNvPr id="13" name="Pladsholder til billede 12">
            <a:extLst>
              <a:ext uri="{FF2B5EF4-FFF2-40B4-BE49-F238E27FC236}">
                <a16:creationId xmlns:a16="http://schemas.microsoft.com/office/drawing/2014/main" id="{98A1EADC-893A-CD4E-93AA-CCE0854D3C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0001" y="3933646"/>
            <a:ext cx="2951999" cy="2564354"/>
          </a:xfrm>
        </p:spPr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73667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D5125C-5749-1040-9D9D-5B99F9C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10033200" cy="1325563"/>
          </a:xfrm>
        </p:spPr>
        <p:txBody>
          <a:bodyPr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A5E75B6-3C6B-BC44-A599-82F505AD893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80000" y="1980000"/>
            <a:ext cx="10033200" cy="4320000"/>
          </a:xfrm>
        </p:spPr>
        <p:txBody>
          <a:bodyPr>
            <a:noAutofit/>
          </a:bodyPr>
          <a:lstStyle>
            <a:lvl1pPr marL="2304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2000"/>
            </a:lvl1pPr>
            <a:lvl2pPr>
              <a:spcBef>
                <a:spcPts val="0"/>
              </a:spcBef>
              <a:spcAft>
                <a:spcPts val="1000"/>
              </a:spcAft>
              <a:defRPr sz="2000"/>
            </a:lvl2pPr>
            <a:lvl3pPr>
              <a:spcBef>
                <a:spcPts val="0"/>
              </a:spcBef>
              <a:spcAft>
                <a:spcPts val="1000"/>
              </a:spcAft>
              <a:defRPr/>
            </a:lvl3pPr>
            <a:lvl4pPr>
              <a:spcBef>
                <a:spcPts val="0"/>
              </a:spcBef>
              <a:spcAft>
                <a:spcPts val="1000"/>
              </a:spcAft>
              <a:defRPr/>
            </a:lvl4pPr>
            <a:lvl5pPr>
              <a:spcBef>
                <a:spcPts val="0"/>
              </a:spcBef>
              <a:spcAft>
                <a:spcPts val="1000"/>
              </a:spcAft>
              <a:defRPr/>
            </a:lvl5pPr>
          </a:lstStyle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49F6038-A253-B04A-92BE-68BCF68F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1FA7-5E6C-3E4C-8307-08D4A50237FB}" type="datetime1">
              <a:rPr lang="da-DK" smtClean="0"/>
              <a:t>02-04-2023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4D988D9-1FC1-774F-A222-58FA353D2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33237" y="6356350"/>
            <a:ext cx="4181424" cy="365125"/>
          </a:xfrm>
        </p:spPr>
        <p:txBody>
          <a:bodyPr/>
          <a:lstStyle/>
          <a:p>
            <a:r>
              <a:rPr lang="da-DK"/>
              <a:t>Samspil og relationer</a:t>
            </a:r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F400B5-9924-CD4C-BBB4-984656BBA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7261" y="6356350"/>
            <a:ext cx="508000" cy="365125"/>
          </a:xfrm>
        </p:spPr>
        <p:txBody>
          <a:bodyPr/>
          <a:lstStyle/>
          <a:p>
            <a:fld id="{61AC21D8-6810-BF4D-9572-823A7E7D5947}" type="slidenum">
              <a:rPr lang="da-DK" smtClean="0"/>
              <a:t>‹nr.›</a:t>
            </a:fld>
            <a:endParaRPr lang="da-DK" dirty="0"/>
          </a:p>
        </p:txBody>
      </p: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F4F29CB2-1414-6242-B801-7F8D9CE41600}"/>
              </a:ext>
            </a:extLst>
          </p:cNvPr>
          <p:cNvCxnSpPr>
            <a:cxnSpLocks/>
          </p:cNvCxnSpPr>
          <p:nvPr userDrawn="1"/>
        </p:nvCxnSpPr>
        <p:spPr>
          <a:xfrm>
            <a:off x="1080000" y="1829834"/>
            <a:ext cx="100551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6047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4E9F71-510A-CA46-AB79-42C2EE5B1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10033200" cy="1325563"/>
          </a:xfrm>
        </p:spPr>
        <p:txBody>
          <a:bodyPr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B3AA859-F49D-8048-A7B5-5B0F82F396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0000" y="1980000"/>
            <a:ext cx="4939800" cy="4351338"/>
          </a:xfrm>
        </p:spPr>
        <p:txBody>
          <a:bodyPr/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B4B5929-D5FF-974A-A8B4-6B583F064F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80000"/>
            <a:ext cx="4962942" cy="4351338"/>
          </a:xfrm>
        </p:spPr>
        <p:txBody>
          <a:bodyPr/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630BBA2-C00A-F546-91B2-73B416531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98587-FE02-5E43-90E6-95964E5BE156}" type="datetime1">
              <a:rPr lang="da-DK" smtClean="0"/>
              <a:t>02-04-2023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EEBA5AB-2718-BB45-B3A6-848ACCC1B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Samspil og relationer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6E7534C-1E0B-BD4B-9E48-6AB6B8332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‹nr.›</a:t>
            </a:fld>
            <a:endParaRPr lang="da-DK"/>
          </a:p>
        </p:txBody>
      </p:sp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A121A0F6-8C4D-224D-AD58-471E5D774F7A}"/>
              </a:ext>
            </a:extLst>
          </p:cNvPr>
          <p:cNvCxnSpPr>
            <a:cxnSpLocks/>
          </p:cNvCxnSpPr>
          <p:nvPr userDrawn="1"/>
        </p:nvCxnSpPr>
        <p:spPr>
          <a:xfrm>
            <a:off x="1080000" y="1829834"/>
            <a:ext cx="100551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774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B1C772-0E68-614D-9B7A-D800AE7E1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10055142" cy="1325563"/>
          </a:xfrm>
        </p:spPr>
        <p:txBody>
          <a:bodyPr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A1F06EA-EA4C-A941-9585-CB028B20F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0000" y="1968981"/>
            <a:ext cx="4917575" cy="53609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655EF4A-A81A-494A-BA4A-768A98D2FA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0000" y="2624343"/>
            <a:ext cx="4917575" cy="3684588"/>
          </a:xfrm>
        </p:spPr>
        <p:txBody>
          <a:bodyPr/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5D22306-342C-8B4F-B82D-F51BA6DF42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68981"/>
            <a:ext cx="4962942" cy="53609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/>
              <a:t>Rediger typografien i masterens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C332F4D-3901-514F-B65F-5E90EC7EC0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24343"/>
            <a:ext cx="4962942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35F9748-5E20-5240-A179-E306A43CF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0834A-DD59-3E49-B420-575AB473DCDE}" type="datetime1">
              <a:rPr lang="da-DK" smtClean="0"/>
              <a:t>02-04-2023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F4CD75B-859D-DF45-881A-00CC29AA1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Samspil og relationer</a:t>
            </a:r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1A8C87D-5917-6241-9C76-A3F571405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‹nr.›</a:t>
            </a:fld>
            <a:endParaRPr lang="da-DK"/>
          </a:p>
        </p:txBody>
      </p:sp>
      <p:cxnSp>
        <p:nvCxnSpPr>
          <p:cNvPr id="10" name="Lige forbindelse 9">
            <a:extLst>
              <a:ext uri="{FF2B5EF4-FFF2-40B4-BE49-F238E27FC236}">
                <a16:creationId xmlns:a16="http://schemas.microsoft.com/office/drawing/2014/main" id="{C195BFE6-40AB-3243-8B2A-BF7AB6EF9FD1}"/>
              </a:ext>
            </a:extLst>
          </p:cNvPr>
          <p:cNvCxnSpPr>
            <a:cxnSpLocks/>
          </p:cNvCxnSpPr>
          <p:nvPr userDrawn="1"/>
        </p:nvCxnSpPr>
        <p:spPr>
          <a:xfrm>
            <a:off x="1080000" y="1829834"/>
            <a:ext cx="100551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006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2065C8-A066-CC40-8356-480B61A8E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65125"/>
            <a:ext cx="10033200" cy="1325563"/>
          </a:xfrm>
        </p:spPr>
        <p:txBody>
          <a:bodyPr/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78F0D2A-93CD-8B41-8B0C-643938451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E456B-E348-154B-AC07-4CFAF39A261D}" type="datetime1">
              <a:rPr lang="da-DK" smtClean="0"/>
              <a:t>02-04-2023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3FFA323-8DD4-764E-91CE-186AC6A37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Samspil og relationer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55D9969-F529-9C42-A3B7-505B98C2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7698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F6A329F-8C89-9143-8AE0-3C78323F6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71F8E-9043-2C4C-8A19-3C124E156496}" type="datetime1">
              <a:rPr lang="da-DK" smtClean="0"/>
              <a:t>02-04-2023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1227B76-B058-7A4D-8D7F-89AA1C0E8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Samspil og relationer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71CEF7E-FCDF-3241-AEAA-3B3DBD404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8439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82AD8318-7EC2-4143-A5B1-64A586F1688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81D366-1AAF-E041-8042-77614AFC97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1" y="360000"/>
            <a:ext cx="2951999" cy="6138000"/>
          </a:xfrm>
          <a:solidFill>
            <a:schemeClr val="bg1"/>
          </a:solidFill>
        </p:spPr>
        <p:txBody>
          <a:bodyPr lIns="180000" tIns="1332000" rIns="180000" bIns="1440000" anchor="t" anchorCtr="0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i master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7605A99-ED11-754A-B2BF-3A8F20ADF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8EC9-18A3-D140-BCA7-EA75774589E2}" type="datetime1">
              <a:rPr lang="da-DK" smtClean="0"/>
              <a:t>02-04-2023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5878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E7150E5-DA1A-DC47-8F0B-6F9B5BD11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10033200" cy="132556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E740438-C742-B346-8A12-AD5DF8E11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0000" y="1980000"/>
            <a:ext cx="100332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54DAD9-612A-2441-95DF-03D4AFFD28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3106003" y="61769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AA132-AA83-124A-8415-B2A4801C43D8}" type="datetime1">
              <a:rPr lang="da-DK" smtClean="0"/>
              <a:t>02-04-2023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DDE22DB-2702-1041-A436-7EE0B64642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3118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r>
              <a:rPr lang="da-DK"/>
              <a:t>Samspil og relationer</a:t>
            </a:r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16F16A9-B2A1-4B48-99B7-D383A4263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38242" y="6356350"/>
            <a:ext cx="5969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1AC21D8-6810-BF4D-9572-823A7E7D5947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81449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mu.dk/dagtilbud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hyperlink" Target="https://www.emu.dk/omraade/dagtilbud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time_continue=21&amp;v=U8S7nHRp3_I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billede 7">
            <a:extLst>
              <a:ext uri="{FF2B5EF4-FFF2-40B4-BE49-F238E27FC236}">
                <a16:creationId xmlns:a16="http://schemas.microsoft.com/office/drawing/2014/main" id="{34CB0D3C-9BAB-8F48-920B-AA9591AABD6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/>
          <a:srcRect l="21271" t="7207" b="11712"/>
          <a:stretch/>
        </p:blipFill>
        <p:spPr>
          <a:xfrm>
            <a:off x="0" y="0"/>
            <a:ext cx="12258906" cy="6858000"/>
          </a:xfrm>
          <a:solidFill>
            <a:srgbClr val="FFC000"/>
          </a:solidFill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CB390768-9716-8245-AAAA-1342851BA7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tIns="1080000" rIns="72000">
            <a:normAutofit/>
          </a:bodyPr>
          <a:lstStyle/>
          <a:p>
            <a:r>
              <a:rPr lang="da-DK" sz="2800" dirty="0"/>
              <a:t>Forløb om samspil og relationer i det pædagogiske læringsmiljø</a:t>
            </a:r>
            <a:br>
              <a:rPr lang="da-DK" sz="2800" dirty="0"/>
            </a:br>
            <a:endParaRPr lang="da-DK" sz="2800" dirty="0"/>
          </a:p>
        </p:txBody>
      </p:sp>
      <p:sp>
        <p:nvSpPr>
          <p:cNvPr id="2" name="Undertitel 1">
            <a:extLst>
              <a:ext uri="{FF2B5EF4-FFF2-40B4-BE49-F238E27FC236}">
                <a16:creationId xmlns:a16="http://schemas.microsoft.com/office/drawing/2014/main" id="{42134261-937B-8949-B556-7C675AFF79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INSPIRATION TIL FORLØB</a:t>
            </a:r>
          </a:p>
        </p:txBody>
      </p:sp>
      <p:pic>
        <p:nvPicPr>
          <p:cNvPr id="9" name="Pladsholder til billede 8">
            <a:extLst>
              <a:ext uri="{FF2B5EF4-FFF2-40B4-BE49-F238E27FC236}">
                <a16:creationId xmlns:a16="http://schemas.microsoft.com/office/drawing/2014/main" id="{452758AA-74B6-F54E-AEBC-4BC5E4B92C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t="6563" b="6563"/>
          <a:stretch/>
        </p:blipFill>
        <p:spPr>
          <a:xfrm>
            <a:off x="281620" y="3681095"/>
            <a:ext cx="3088593" cy="2683011"/>
          </a:xfr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C97E4A0D-FD54-2F47-90DF-BE8C07A3C6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182196" y="5756975"/>
            <a:ext cx="4649803" cy="748960"/>
          </a:xfrm>
          <a:prstGeom prst="rect">
            <a:avLst/>
          </a:prstGeom>
        </p:spPr>
      </p:pic>
      <p:cxnSp>
        <p:nvCxnSpPr>
          <p:cNvPr id="10" name="Lige forbindelse 9">
            <a:extLst>
              <a:ext uri="{FF2B5EF4-FFF2-40B4-BE49-F238E27FC236}">
                <a16:creationId xmlns:a16="http://schemas.microsoft.com/office/drawing/2014/main" id="{22260791-445D-894A-BD8F-D3B07D1AE962}"/>
              </a:ext>
            </a:extLst>
          </p:cNvPr>
          <p:cNvCxnSpPr>
            <a:cxnSpLocks/>
          </p:cNvCxnSpPr>
          <p:nvPr/>
        </p:nvCxnSpPr>
        <p:spPr>
          <a:xfrm>
            <a:off x="540000" y="964486"/>
            <a:ext cx="25057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1221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14FADB-6656-6349-836F-61C333CF3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Inspiration til forløb om samspil og </a:t>
            </a:r>
            <a:br>
              <a:rPr lang="da-DK" dirty="0"/>
            </a:br>
            <a:r>
              <a:rPr lang="da-DK" dirty="0"/>
              <a:t>relationer i det pædagogiske læringsmiljø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228DC12-DE63-B749-ACFA-28D65240C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9110196" cy="4320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1600" b="1" dirty="0"/>
              <a:t>Introduktion til leder eller tovholder.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600" b="1" dirty="0"/>
              <a:t>De indledende sider markeret med      er tænkt til dig som leder eller tovholder</a:t>
            </a:r>
            <a:r>
              <a:rPr lang="da-DK" sz="1600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600" dirty="0"/>
              <a:t>De beskriver: </a:t>
            </a:r>
          </a:p>
          <a:p>
            <a:pPr marL="342900" indent="-342900"/>
            <a:r>
              <a:rPr lang="da-DK" sz="1600" dirty="0"/>
              <a:t>Formålet med Inspiration til forløb om samspil og relationer i det pædagogiske læringsmiljø</a:t>
            </a:r>
          </a:p>
          <a:p>
            <a:pPr marL="342900" indent="-342900">
              <a:spcBef>
                <a:spcPts val="0"/>
              </a:spcBef>
              <a:buFont typeface="Wingdings" pitchFamily="2" charset="2"/>
              <a:buChar char="§"/>
            </a:pPr>
            <a:r>
              <a:rPr lang="da-DK" sz="1600" dirty="0"/>
              <a:t>Forslag, valg og overvejelser til forløb 	</a:t>
            </a:r>
          </a:p>
          <a:p>
            <a:pPr marL="342900" indent="-342900">
              <a:spcBef>
                <a:spcPts val="0"/>
              </a:spcBef>
              <a:buFont typeface="Wingdings" pitchFamily="2" charset="2"/>
              <a:buChar char="§"/>
            </a:pPr>
            <a:r>
              <a:rPr lang="da-DK" sz="1600" dirty="0"/>
              <a:t>Præsentation af materialer til at understøtte forløb</a:t>
            </a:r>
          </a:p>
          <a:p>
            <a:pPr marL="0" indent="0">
              <a:spcBef>
                <a:spcPts val="0"/>
              </a:spcBef>
              <a:buNone/>
            </a:pPr>
            <a:endParaRPr lang="da-DK" sz="1600" dirty="0"/>
          </a:p>
          <a:p>
            <a:pPr marL="0" indent="0">
              <a:spcBef>
                <a:spcPts val="0"/>
              </a:spcBef>
              <a:buNone/>
            </a:pPr>
            <a:r>
              <a:rPr lang="da-DK" sz="1600" b="1" dirty="0"/>
              <a:t>På de efterfølgende sider finder du oplæg, som kan anvendes til at gennemføre et forløb om samspil og relationer. Det oplæg, du nu sidder med, tager afsæt i en </a:t>
            </a:r>
            <a:r>
              <a:rPr lang="da-DK" sz="1600" b="1" dirty="0">
                <a:solidFill>
                  <a:schemeClr val="accent2"/>
                </a:solidFill>
              </a:rPr>
              <a:t>pædagogisk dag</a:t>
            </a:r>
            <a:r>
              <a:rPr lang="da-DK" sz="1600" b="1" dirty="0"/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600" b="1" dirty="0"/>
              <a:t>Der findes også et oplæg, som tager afsæt i </a:t>
            </a:r>
            <a:r>
              <a:rPr lang="da-DK" sz="1600" b="1" dirty="0">
                <a:solidFill>
                  <a:schemeClr val="accent3"/>
                </a:solidFill>
              </a:rPr>
              <a:t>flere kortere møder</a:t>
            </a:r>
            <a:r>
              <a:rPr lang="da-DK" sz="1600" b="1" dirty="0"/>
              <a:t>. Det finder du på </a:t>
            </a:r>
            <a:r>
              <a:rPr lang="da-DK" sz="1600" b="1" dirty="0">
                <a:hlinkClick r:id="rId3"/>
              </a:rPr>
              <a:t>https://emu.dk/dagtilbud</a:t>
            </a:r>
            <a:endParaRPr lang="da-DK" sz="1600" b="1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C1CF074-B2D6-1D46-9CC0-B86AB68EC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Introduktion til leder eller tovholder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950CA03-D052-2048-8202-BFC24EDD5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2</a:t>
            </a:fld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86211E1E-80D6-D341-9A40-5DFA746171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913" y="2268901"/>
            <a:ext cx="207956" cy="415913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C3810601-CC41-5B4E-9E37-AC1A001415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3718" y="585042"/>
            <a:ext cx="755960" cy="151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043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9910C4-32C0-D742-9884-53BAD2559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Formål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198335-B6F8-1A44-8066-2922F4563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9110196" cy="4320000"/>
          </a:xfrm>
        </p:spPr>
        <p:txBody>
          <a:bodyPr/>
          <a:lstStyle/>
          <a:p>
            <a:pPr marL="0" indent="0">
              <a:buNone/>
            </a:pPr>
            <a:r>
              <a:rPr lang="da-DK" sz="1600" dirty="0"/>
              <a:t>Formålet med </a:t>
            </a:r>
            <a:r>
              <a:rPr lang="da-DK" sz="1600" i="1" dirty="0"/>
              <a:t>Inspiration til forløb - Samspil og relationer i det pædagogiske læringsmiljø </a:t>
            </a:r>
            <a:r>
              <a:rPr lang="da-DK" sz="1600" dirty="0"/>
              <a:t>er at inspirere til, hvordan du som leder eller tovholder (fx pædagog, dagplejepædagog eller pædagogisk konsulent) kan tilrettelægge et forløb på 8-12 uger, hvor I arbejder med temaet Samspil og relationer. </a:t>
            </a:r>
          </a:p>
          <a:p>
            <a:pPr marL="0" indent="0">
              <a:buNone/>
            </a:pPr>
            <a:r>
              <a:rPr lang="da-DK" sz="1600" dirty="0"/>
              <a:t>Samspil og relationer er en af de vigtigste faktorer i arbejdet med et stærkt pædagogisk læringsmiljø, jf. </a:t>
            </a:r>
            <a:r>
              <a:rPr lang="da-DK" sz="1600" i="1" dirty="0"/>
              <a:t>Den styrkede pædagogiske læreplan</a:t>
            </a:r>
            <a:r>
              <a:rPr lang="da-DK" sz="1600" dirty="0"/>
              <a:t> (se s. 7).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600" dirty="0"/>
              <a:t>På de følgende sider finder du forslag til et konkret forløb, hvor I bruger de materialer, der understøtter arbejdet med den styrkede pædagogiske læreplan og temaet Samspil og relationer.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600" dirty="0"/>
              <a:t>Tanken er, at du som leder eller tovholder tilpasser oplægget og bygger videre på det ud fra jeres lokale kontekst og guider jer igennem forløbet. Efterfølgende kan I eventuelt vælge at sætte en længerevarende forankringsproces i gang.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600" dirty="0"/>
              <a:t>Når I har gennemført forløbet, er I blevet klogere på temaet om samspil og relationer. I har drøftet </a:t>
            </a:r>
            <a:br>
              <a:rPr lang="da-DK" sz="1600" dirty="0"/>
            </a:br>
            <a:r>
              <a:rPr lang="da-DK" sz="1600" dirty="0"/>
              <a:t>og reflekteret over jeres egen praksis, og I har aftalt, hvordan I vil fortsætte arbejdet med samspil </a:t>
            </a:r>
            <a:br>
              <a:rPr lang="da-DK" sz="1600" dirty="0"/>
            </a:br>
            <a:r>
              <a:rPr lang="da-DK" sz="1600" dirty="0"/>
              <a:t>og relationer i jeres pædagogiske læringsmiljø.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600" dirty="0"/>
              <a:t>Målgruppen for forløbet er det pædagogiske personale. 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0CBA09E-A565-2443-8590-6B888BF65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Introduktion til leder eller tovholder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B80B741-2E5C-BE41-B462-4014F6ADE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3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233AFEB6-A72A-C746-BC87-944FB30D4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718" y="585042"/>
            <a:ext cx="755960" cy="151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11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Lige forbindelse 36">
            <a:extLst>
              <a:ext uri="{FF2B5EF4-FFF2-40B4-BE49-F238E27FC236}">
                <a16:creationId xmlns:a16="http://schemas.microsoft.com/office/drawing/2014/main" id="{828D232C-5FB7-F644-B1F0-1F4E9C555C44}"/>
              </a:ext>
            </a:extLst>
          </p:cNvPr>
          <p:cNvCxnSpPr>
            <a:cxnSpLocks/>
          </p:cNvCxnSpPr>
          <p:nvPr/>
        </p:nvCxnSpPr>
        <p:spPr>
          <a:xfrm>
            <a:off x="9006127" y="2851265"/>
            <a:ext cx="0" cy="152919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Lige forbindelse 30">
            <a:extLst>
              <a:ext uri="{FF2B5EF4-FFF2-40B4-BE49-F238E27FC236}">
                <a16:creationId xmlns:a16="http://schemas.microsoft.com/office/drawing/2014/main" id="{C9F0D377-BD41-BD42-8A0B-C1825900CC11}"/>
              </a:ext>
            </a:extLst>
          </p:cNvPr>
          <p:cNvCxnSpPr/>
          <p:nvPr/>
        </p:nvCxnSpPr>
        <p:spPr>
          <a:xfrm>
            <a:off x="3651934" y="2964137"/>
            <a:ext cx="0" cy="197409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Lige forbindelse 31">
            <a:extLst>
              <a:ext uri="{FF2B5EF4-FFF2-40B4-BE49-F238E27FC236}">
                <a16:creationId xmlns:a16="http://schemas.microsoft.com/office/drawing/2014/main" id="{3639506F-6005-4841-AAB1-B0B691EF25DD}"/>
              </a:ext>
            </a:extLst>
          </p:cNvPr>
          <p:cNvCxnSpPr>
            <a:cxnSpLocks/>
          </p:cNvCxnSpPr>
          <p:nvPr/>
        </p:nvCxnSpPr>
        <p:spPr>
          <a:xfrm>
            <a:off x="5448279" y="2851265"/>
            <a:ext cx="0" cy="305839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Lige forbindelse 33">
            <a:extLst>
              <a:ext uri="{FF2B5EF4-FFF2-40B4-BE49-F238E27FC236}">
                <a16:creationId xmlns:a16="http://schemas.microsoft.com/office/drawing/2014/main" id="{498D2F1A-6C35-C641-A5F0-935FF390856E}"/>
              </a:ext>
            </a:extLst>
          </p:cNvPr>
          <p:cNvCxnSpPr>
            <a:cxnSpLocks/>
          </p:cNvCxnSpPr>
          <p:nvPr/>
        </p:nvCxnSpPr>
        <p:spPr>
          <a:xfrm>
            <a:off x="7218890" y="2851265"/>
            <a:ext cx="0" cy="152919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Lige forbindelse 29">
            <a:extLst>
              <a:ext uri="{FF2B5EF4-FFF2-40B4-BE49-F238E27FC236}">
                <a16:creationId xmlns:a16="http://schemas.microsoft.com/office/drawing/2014/main" id="{330B90BD-7B62-6C4E-B4E3-DBA1561B714D}"/>
              </a:ext>
            </a:extLst>
          </p:cNvPr>
          <p:cNvCxnSpPr/>
          <p:nvPr/>
        </p:nvCxnSpPr>
        <p:spPr>
          <a:xfrm>
            <a:off x="1914574" y="2964137"/>
            <a:ext cx="0" cy="197409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llipse 2">
            <a:extLst>
              <a:ext uri="{FF2B5EF4-FFF2-40B4-BE49-F238E27FC236}">
                <a16:creationId xmlns:a16="http://schemas.microsoft.com/office/drawing/2014/main" id="{BFEED367-2BE2-704B-B363-FA5EE82F7575}"/>
              </a:ext>
            </a:extLst>
          </p:cNvPr>
          <p:cNvSpPr/>
          <p:nvPr/>
        </p:nvSpPr>
        <p:spPr>
          <a:xfrm>
            <a:off x="6333237" y="3207481"/>
            <a:ext cx="3650348" cy="3021792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F9910C4-32C0-D742-9884-53BAD2559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200" b="0" dirty="0"/>
              <a:t>Forslag til forløb 1 </a:t>
            </a:r>
            <a:r>
              <a:rPr lang="da-DK" dirty="0"/>
              <a:t/>
            </a:r>
            <a:br>
              <a:rPr lang="da-DK" dirty="0"/>
            </a:br>
            <a:r>
              <a:rPr lang="da-DK" dirty="0"/>
              <a:t>Pædagogisk dag som afsæt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0CBA09E-A565-2443-8590-6B888BF65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Introduktion til leder eller tovholder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B80B741-2E5C-BE41-B462-4014F6ADE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4</a:t>
            </a:fld>
            <a:endParaRPr lang="da-DK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D49858E9-FF78-6E48-A530-37FDBA259C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8919607"/>
              </p:ext>
            </p:extLst>
          </p:nvPr>
        </p:nvGraphicFramePr>
        <p:xfrm>
          <a:off x="1080000" y="2098141"/>
          <a:ext cx="9110196" cy="994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ktangel 8">
            <a:extLst>
              <a:ext uri="{FF2B5EF4-FFF2-40B4-BE49-F238E27FC236}">
                <a16:creationId xmlns:a16="http://schemas.microsoft.com/office/drawing/2014/main" id="{96AF9475-C55C-9E40-8B42-26F8BDCB614C}"/>
              </a:ext>
            </a:extLst>
          </p:cNvPr>
          <p:cNvSpPr/>
          <p:nvPr/>
        </p:nvSpPr>
        <p:spPr>
          <a:xfrm>
            <a:off x="1158574" y="3092814"/>
            <a:ext cx="1512000" cy="720000"/>
          </a:xfrm>
          <a:prstGeom prst="rect">
            <a:avLst/>
          </a:prstGeom>
          <a:ln>
            <a:noFill/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2"/>
                </a:solidFill>
              </a:rPr>
              <a:t>Orientér personalet for </a:t>
            </a:r>
            <a:br>
              <a:rPr lang="da-DK" sz="900" dirty="0">
                <a:solidFill>
                  <a:schemeClr val="accent2"/>
                </a:solidFill>
              </a:rPr>
            </a:br>
            <a:r>
              <a:rPr lang="da-DK" sz="900" dirty="0">
                <a:solidFill>
                  <a:schemeClr val="accent2"/>
                </a:solidFill>
              </a:rPr>
              <a:t>at skabe fælles forventninger til forløbet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21511A19-70BC-D64B-92C7-D190D6B0FC2B}"/>
              </a:ext>
            </a:extLst>
          </p:cNvPr>
          <p:cNvSpPr/>
          <p:nvPr/>
        </p:nvSpPr>
        <p:spPr>
          <a:xfrm>
            <a:off x="2924103" y="3092814"/>
            <a:ext cx="1512000" cy="720000"/>
          </a:xfrm>
          <a:prstGeom prst="rect">
            <a:avLst/>
          </a:prstGeom>
          <a:ln>
            <a:noFill/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2"/>
                </a:solidFill>
              </a:rPr>
              <a:t>Særligt fokus på samspil og relationer i egen pædagogisk praksis forud for den pædagogiske dag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743954FC-1952-144A-87E9-DA635D4C047D}"/>
              </a:ext>
            </a:extLst>
          </p:cNvPr>
          <p:cNvSpPr/>
          <p:nvPr/>
        </p:nvSpPr>
        <p:spPr>
          <a:xfrm>
            <a:off x="4689632" y="3092814"/>
            <a:ext cx="1512000" cy="720000"/>
          </a:xfrm>
          <a:prstGeom prst="rect">
            <a:avLst/>
          </a:prstGeom>
          <a:ln>
            <a:noFill/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2"/>
                </a:solidFill>
              </a:rPr>
              <a:t>Pædagogisk dag på ca. 4 timer med selvevaluering, oplæg, dialog og refleksion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2C72EA7-FCF8-CE45-A65D-57B6FF2D5A4B}"/>
              </a:ext>
            </a:extLst>
          </p:cNvPr>
          <p:cNvSpPr/>
          <p:nvPr/>
        </p:nvSpPr>
        <p:spPr>
          <a:xfrm>
            <a:off x="6496938" y="3935568"/>
            <a:ext cx="1512000" cy="720000"/>
          </a:xfrm>
          <a:prstGeom prst="rect">
            <a:avLst/>
          </a:prstGeom>
          <a:ln>
            <a:noFill/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2"/>
                </a:solidFill>
              </a:rPr>
              <a:t>Løbende opfølgning </a:t>
            </a:r>
            <a:r>
              <a:rPr lang="da-DK" sz="900" dirty="0" err="1">
                <a:solidFill>
                  <a:schemeClr val="accent2"/>
                </a:solidFill>
              </a:rPr>
              <a:t>mhp</a:t>
            </a:r>
            <a:r>
              <a:rPr lang="da-DK" sz="900" dirty="0">
                <a:solidFill>
                  <a:schemeClr val="accent2"/>
                </a:solidFill>
              </a:rPr>
              <a:t>. at styrke praksis, fx ift. de tre største udfordringer, I er kommet frem til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CEB41A5-773D-9245-BFE7-C2A1C7A42613}"/>
              </a:ext>
            </a:extLst>
          </p:cNvPr>
          <p:cNvSpPr/>
          <p:nvPr/>
        </p:nvSpPr>
        <p:spPr>
          <a:xfrm>
            <a:off x="8260910" y="3092814"/>
            <a:ext cx="1512000" cy="720000"/>
          </a:xfrm>
          <a:prstGeom prst="rect">
            <a:avLst/>
          </a:prstGeom>
          <a:ln>
            <a:noFill/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2"/>
                </a:solidFill>
              </a:rPr>
              <a:t>Evaluér forløbet, </a:t>
            </a:r>
            <a:br>
              <a:rPr lang="da-DK" sz="900" dirty="0">
                <a:solidFill>
                  <a:schemeClr val="accent2"/>
                </a:solidFill>
              </a:rPr>
            </a:br>
            <a:r>
              <a:rPr lang="da-DK" sz="900" dirty="0">
                <a:solidFill>
                  <a:schemeClr val="accent2"/>
                </a:solidFill>
              </a:rPr>
              <a:t>og overvej, hvilke nye justeringer og tiltag der </a:t>
            </a:r>
            <a:br>
              <a:rPr lang="da-DK" sz="900" dirty="0">
                <a:solidFill>
                  <a:schemeClr val="accent2"/>
                </a:solidFill>
              </a:rPr>
            </a:br>
            <a:r>
              <a:rPr lang="da-DK" sz="900" dirty="0">
                <a:solidFill>
                  <a:schemeClr val="accent2"/>
                </a:solidFill>
              </a:rPr>
              <a:t>er behov for i praksis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FC828992-C94A-164E-9677-A4F58ED3B5F0}"/>
              </a:ext>
            </a:extLst>
          </p:cNvPr>
          <p:cNvSpPr/>
          <p:nvPr/>
        </p:nvSpPr>
        <p:spPr>
          <a:xfrm>
            <a:off x="8260910" y="3935568"/>
            <a:ext cx="1512000" cy="864233"/>
          </a:xfrm>
          <a:prstGeom prst="rect">
            <a:avLst/>
          </a:prstGeom>
          <a:ln>
            <a:noFill/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2"/>
                </a:solidFill>
              </a:rPr>
              <a:t>Overvej, om I skal igangsætte et forankrings-</a:t>
            </a:r>
            <a:br>
              <a:rPr lang="da-DK" sz="900" dirty="0">
                <a:solidFill>
                  <a:schemeClr val="accent2"/>
                </a:solidFill>
              </a:rPr>
            </a:br>
            <a:r>
              <a:rPr lang="da-DK" sz="900" dirty="0">
                <a:solidFill>
                  <a:schemeClr val="accent2"/>
                </a:solidFill>
              </a:rPr>
              <a:t>forløb, fx med afsæt </a:t>
            </a:r>
            <a:br>
              <a:rPr lang="da-DK" sz="900" dirty="0">
                <a:solidFill>
                  <a:schemeClr val="accent2"/>
                </a:solidFill>
              </a:rPr>
            </a:br>
            <a:r>
              <a:rPr lang="da-DK" sz="900" dirty="0">
                <a:solidFill>
                  <a:schemeClr val="accent2"/>
                </a:solidFill>
              </a:rPr>
              <a:t>i </a:t>
            </a:r>
            <a:r>
              <a:rPr lang="da-DK" sz="900" i="1" dirty="0">
                <a:solidFill>
                  <a:schemeClr val="accent2"/>
                </a:solidFill>
              </a:rPr>
              <a:t>Redskab til forankringsproces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196E7D7D-2EA9-2040-AA0B-56D04AC29751}"/>
              </a:ext>
            </a:extLst>
          </p:cNvPr>
          <p:cNvSpPr/>
          <p:nvPr/>
        </p:nvSpPr>
        <p:spPr>
          <a:xfrm>
            <a:off x="6496938" y="5223750"/>
            <a:ext cx="1512000" cy="720000"/>
          </a:xfrm>
          <a:prstGeom prst="rect">
            <a:avLst/>
          </a:prstGeom>
          <a:ln>
            <a:noFill/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2"/>
                </a:solidFill>
              </a:rPr>
              <a:t>I kan udfylde </a:t>
            </a:r>
            <a:r>
              <a:rPr lang="da-DK" sz="900" i="1" dirty="0">
                <a:solidFill>
                  <a:schemeClr val="accent2"/>
                </a:solidFill>
              </a:rPr>
              <a:t>Skema til handling</a:t>
            </a:r>
            <a:r>
              <a:rPr lang="da-DK" sz="900" dirty="0">
                <a:solidFill>
                  <a:schemeClr val="accent2"/>
                </a:solidFill>
              </a:rPr>
              <a:t> for at have en fælles plan for, hvordan I vil styrke praksis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5153724E-6E1C-2344-9B40-458C9DAA41EF}"/>
              </a:ext>
            </a:extLst>
          </p:cNvPr>
          <p:cNvSpPr/>
          <p:nvPr/>
        </p:nvSpPr>
        <p:spPr>
          <a:xfrm>
            <a:off x="4689632" y="3935568"/>
            <a:ext cx="1512000" cy="504000"/>
          </a:xfrm>
          <a:prstGeom prst="rect">
            <a:avLst/>
          </a:prstGeom>
          <a:ln>
            <a:noFill/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2"/>
                </a:solidFill>
              </a:rPr>
              <a:t>I kan bruge </a:t>
            </a:r>
            <a:r>
              <a:rPr lang="da-DK" sz="900" i="1" dirty="0">
                <a:solidFill>
                  <a:schemeClr val="accent2"/>
                </a:solidFill>
              </a:rPr>
              <a:t>Redskab til selvevaluering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D3047195-B562-D54F-AA21-98C64E4184F4}"/>
              </a:ext>
            </a:extLst>
          </p:cNvPr>
          <p:cNvSpPr/>
          <p:nvPr/>
        </p:nvSpPr>
        <p:spPr>
          <a:xfrm>
            <a:off x="4691950" y="4568245"/>
            <a:ext cx="1512000" cy="504000"/>
          </a:xfrm>
          <a:prstGeom prst="rect">
            <a:avLst/>
          </a:prstGeom>
          <a:ln>
            <a:noFill/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2"/>
                </a:solidFill>
              </a:rPr>
              <a:t>I kan bruge </a:t>
            </a:r>
            <a:r>
              <a:rPr lang="da-DK" sz="900" i="1" dirty="0">
                <a:solidFill>
                  <a:schemeClr val="accent2"/>
                </a:solidFill>
              </a:rPr>
              <a:t>Dialogkort om Samspil og relationer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924771F-7A7C-384B-B11A-7833D50E218B}"/>
              </a:ext>
            </a:extLst>
          </p:cNvPr>
          <p:cNvSpPr/>
          <p:nvPr/>
        </p:nvSpPr>
        <p:spPr>
          <a:xfrm>
            <a:off x="1158574" y="4779605"/>
            <a:ext cx="1512000" cy="720000"/>
          </a:xfrm>
          <a:prstGeom prst="rect">
            <a:avLst/>
          </a:prstGeom>
          <a:ln>
            <a:noFill/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2"/>
                </a:solidFill>
              </a:rPr>
              <a:t>Som introduktion kan I se 5 min. </a:t>
            </a:r>
            <a:r>
              <a:rPr lang="da-DK" sz="900" i="1" dirty="0">
                <a:solidFill>
                  <a:schemeClr val="accent2"/>
                </a:solidFill>
              </a:rPr>
              <a:t>Film om Samspil og relationer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CF17174F-0BEF-A84B-AE99-720499A6006C}"/>
              </a:ext>
            </a:extLst>
          </p:cNvPr>
          <p:cNvSpPr/>
          <p:nvPr/>
        </p:nvSpPr>
        <p:spPr>
          <a:xfrm>
            <a:off x="2924103" y="3935568"/>
            <a:ext cx="1512000" cy="1594325"/>
          </a:xfrm>
          <a:prstGeom prst="rect">
            <a:avLst/>
          </a:prstGeom>
          <a:ln>
            <a:noFill/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2"/>
                </a:solidFill>
              </a:rPr>
              <a:t>For et fælles afsæt kan personalet læse</a:t>
            </a:r>
            <a:r>
              <a:rPr lang="da-DK" sz="900" i="1" dirty="0">
                <a:solidFill>
                  <a:schemeClr val="accent2"/>
                </a:solidFill>
              </a:rPr>
              <a:t> Kort om Samspil og relationer </a:t>
            </a:r>
            <a:r>
              <a:rPr lang="da-DK" sz="900" dirty="0">
                <a:solidFill>
                  <a:schemeClr val="accent2"/>
                </a:solidFill>
              </a:rPr>
              <a:t>(grundlæggende indblik) eller </a:t>
            </a:r>
            <a:r>
              <a:rPr lang="da-DK" sz="900" i="1" dirty="0">
                <a:solidFill>
                  <a:schemeClr val="accent2"/>
                </a:solidFill>
              </a:rPr>
              <a:t>I dybden med Samspil og relationer </a:t>
            </a:r>
            <a:r>
              <a:rPr lang="da-DK" sz="900" dirty="0">
                <a:solidFill>
                  <a:schemeClr val="accent2"/>
                </a:solidFill>
              </a:rPr>
              <a:t>(mere dybdegående viden)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0F7A4822-0BD7-0E45-87F9-62D180DC1388}"/>
              </a:ext>
            </a:extLst>
          </p:cNvPr>
          <p:cNvSpPr/>
          <p:nvPr/>
        </p:nvSpPr>
        <p:spPr>
          <a:xfrm>
            <a:off x="6496938" y="3092814"/>
            <a:ext cx="1512000" cy="720000"/>
          </a:xfrm>
          <a:prstGeom prst="rect">
            <a:avLst/>
          </a:prstGeom>
          <a:ln>
            <a:noFill/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2"/>
                </a:solidFill>
              </a:rPr>
              <a:t>Tilrettelæg en møde-</a:t>
            </a:r>
            <a:br>
              <a:rPr lang="da-DK" sz="900" dirty="0">
                <a:solidFill>
                  <a:schemeClr val="accent2"/>
                </a:solidFill>
              </a:rPr>
            </a:br>
            <a:r>
              <a:rPr lang="da-DK" sz="900" dirty="0">
                <a:solidFill>
                  <a:schemeClr val="accent2"/>
                </a:solidFill>
              </a:rPr>
              <a:t>række (fx stuemøder), </a:t>
            </a:r>
            <a:br>
              <a:rPr lang="da-DK" sz="900" dirty="0">
                <a:solidFill>
                  <a:schemeClr val="accent2"/>
                </a:solidFill>
              </a:rPr>
            </a:br>
            <a:r>
              <a:rPr lang="da-DK" sz="900" dirty="0">
                <a:solidFill>
                  <a:schemeClr val="accent2"/>
                </a:solidFill>
              </a:rPr>
              <a:t>der passer ind i en </a:t>
            </a:r>
            <a:br>
              <a:rPr lang="da-DK" sz="900" dirty="0">
                <a:solidFill>
                  <a:schemeClr val="accent2"/>
                </a:solidFill>
              </a:rPr>
            </a:br>
            <a:r>
              <a:rPr lang="da-DK" sz="900" dirty="0">
                <a:solidFill>
                  <a:schemeClr val="accent2"/>
                </a:solidFill>
              </a:rPr>
              <a:t>8-10 ugers periode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EE068425-D275-064D-B87E-4BBE0F96413A}"/>
              </a:ext>
            </a:extLst>
          </p:cNvPr>
          <p:cNvSpPr/>
          <p:nvPr/>
        </p:nvSpPr>
        <p:spPr>
          <a:xfrm>
            <a:off x="4689632" y="5217856"/>
            <a:ext cx="1512000" cy="720000"/>
          </a:xfrm>
          <a:prstGeom prst="rect">
            <a:avLst/>
          </a:prstGeom>
          <a:ln>
            <a:noFill/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2"/>
                </a:solidFill>
              </a:rPr>
              <a:t>Beslut, hvilke nye tiltag I vil igangsætte (indhente ny viden/ nye perspektiver på praksis)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6C30E894-88DE-8144-8A5C-19C885673E4A}"/>
              </a:ext>
            </a:extLst>
          </p:cNvPr>
          <p:cNvSpPr/>
          <p:nvPr/>
        </p:nvSpPr>
        <p:spPr>
          <a:xfrm>
            <a:off x="1158574" y="3935568"/>
            <a:ext cx="1512000" cy="720000"/>
          </a:xfrm>
          <a:prstGeom prst="rect">
            <a:avLst/>
          </a:prstGeom>
          <a:ln>
            <a:noFill/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sz="900" dirty="0">
                <a:solidFill>
                  <a:schemeClr val="accent2"/>
                </a:solidFill>
              </a:rPr>
              <a:t>Som introduktion kan </a:t>
            </a:r>
            <a:br>
              <a:rPr lang="da-DK" sz="900" dirty="0">
                <a:solidFill>
                  <a:schemeClr val="accent2"/>
                </a:solidFill>
              </a:rPr>
            </a:br>
            <a:r>
              <a:rPr lang="da-DK" sz="900" dirty="0">
                <a:solidFill>
                  <a:schemeClr val="accent2"/>
                </a:solidFill>
              </a:rPr>
              <a:t>I tale om den styrkede pædagogiske læreplan</a:t>
            </a:r>
          </a:p>
        </p:txBody>
      </p:sp>
      <p:sp>
        <p:nvSpPr>
          <p:cNvPr id="6" name="Vinkel 5">
            <a:extLst>
              <a:ext uri="{FF2B5EF4-FFF2-40B4-BE49-F238E27FC236}">
                <a16:creationId xmlns:a16="http://schemas.microsoft.com/office/drawing/2014/main" id="{60F863A9-D3AC-6C46-96BB-08A0E6225C6F}"/>
              </a:ext>
            </a:extLst>
          </p:cNvPr>
          <p:cNvSpPr/>
          <p:nvPr/>
        </p:nvSpPr>
        <p:spPr>
          <a:xfrm>
            <a:off x="8043929" y="3101801"/>
            <a:ext cx="173651" cy="21136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23" name="Vinkel 22">
            <a:extLst>
              <a:ext uri="{FF2B5EF4-FFF2-40B4-BE49-F238E27FC236}">
                <a16:creationId xmlns:a16="http://schemas.microsoft.com/office/drawing/2014/main" id="{DA7424C1-2E1D-8E47-8190-3302E60FE210}"/>
              </a:ext>
            </a:extLst>
          </p:cNvPr>
          <p:cNvSpPr/>
          <p:nvPr/>
        </p:nvSpPr>
        <p:spPr>
          <a:xfrm flipH="1">
            <a:off x="8070633" y="6121381"/>
            <a:ext cx="173651" cy="21136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24" name="Vinkel 23">
            <a:extLst>
              <a:ext uri="{FF2B5EF4-FFF2-40B4-BE49-F238E27FC236}">
                <a16:creationId xmlns:a16="http://schemas.microsoft.com/office/drawing/2014/main" id="{67666B27-9143-2642-A7FF-DF356B8F47AF}"/>
              </a:ext>
            </a:extLst>
          </p:cNvPr>
          <p:cNvSpPr/>
          <p:nvPr/>
        </p:nvSpPr>
        <p:spPr>
          <a:xfrm rot="16200000" flipH="1">
            <a:off x="9896418" y="4598770"/>
            <a:ext cx="173651" cy="21136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25" name="Vinkel 24">
            <a:extLst>
              <a:ext uri="{FF2B5EF4-FFF2-40B4-BE49-F238E27FC236}">
                <a16:creationId xmlns:a16="http://schemas.microsoft.com/office/drawing/2014/main" id="{6DD60B9F-E9A9-3E47-8E9C-796C8EA075AC}"/>
              </a:ext>
            </a:extLst>
          </p:cNvPr>
          <p:cNvSpPr/>
          <p:nvPr/>
        </p:nvSpPr>
        <p:spPr>
          <a:xfrm rot="5400000" flipH="1">
            <a:off x="6249078" y="4598770"/>
            <a:ext cx="173651" cy="21136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cxnSp>
        <p:nvCxnSpPr>
          <p:cNvPr id="27" name="Lige forbindelse 26">
            <a:extLst>
              <a:ext uri="{FF2B5EF4-FFF2-40B4-BE49-F238E27FC236}">
                <a16:creationId xmlns:a16="http://schemas.microsoft.com/office/drawing/2014/main" id="{EAA9F331-0582-864A-8525-1B579314F759}"/>
              </a:ext>
            </a:extLst>
          </p:cNvPr>
          <p:cNvCxnSpPr>
            <a:cxnSpLocks/>
            <a:stCxn id="21" idx="3"/>
            <a:endCxn id="15" idx="1"/>
          </p:cNvCxnSpPr>
          <p:nvPr/>
        </p:nvCxnSpPr>
        <p:spPr>
          <a:xfrm>
            <a:off x="6201632" y="5577856"/>
            <a:ext cx="295306" cy="589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Billede 38">
            <a:extLst>
              <a:ext uri="{FF2B5EF4-FFF2-40B4-BE49-F238E27FC236}">
                <a16:creationId xmlns:a16="http://schemas.microsoft.com/office/drawing/2014/main" id="{8F4228A2-6AB0-6B41-A2C9-73B89CDD87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73718" y="585042"/>
            <a:ext cx="755960" cy="151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565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3C31A3-D080-5049-9014-061E83B7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Inden I går i gang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75C43D-F19E-FB4D-B4F4-4AC8B25C0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9115965" cy="4320000"/>
          </a:xfrm>
        </p:spPr>
        <p:txBody>
          <a:bodyPr/>
          <a:lstStyle/>
          <a:p>
            <a:pPr marL="285750" indent="-285750"/>
            <a:r>
              <a:rPr lang="da-DK" sz="1600" dirty="0"/>
              <a:t>Begynd med at gøre jeres formål med at sætte fokus på samspil og relationer klart.</a:t>
            </a:r>
          </a:p>
          <a:p>
            <a:pPr marL="285750" indent="-285750">
              <a:spcBef>
                <a:spcPts val="0"/>
              </a:spcBef>
              <a:buFont typeface="Wingdings" pitchFamily="2" charset="2"/>
              <a:buChar char="§"/>
            </a:pPr>
            <a:r>
              <a:rPr lang="da-DK" sz="1600" dirty="0"/>
              <a:t>Overvej, hvilke særlige forhold, der gør sig gældende hos jer i dagtilbuddet eller i kommunen, </a:t>
            </a:r>
            <a:br>
              <a:rPr lang="da-DK" sz="1600" dirty="0"/>
            </a:br>
            <a:r>
              <a:rPr lang="da-DK" sz="1600" dirty="0"/>
              <a:t>og tag højde for det i forløbet ved at tilpasse forløbet med egne pointer og til den lokale kontekst.</a:t>
            </a:r>
          </a:p>
          <a:p>
            <a:pPr marL="285750" indent="-285750">
              <a:spcBef>
                <a:spcPts val="0"/>
              </a:spcBef>
              <a:buFont typeface="Wingdings" pitchFamily="2" charset="2"/>
              <a:buChar char="§"/>
            </a:pPr>
            <a:r>
              <a:rPr lang="da-DK" sz="1600" dirty="0"/>
              <a:t>Vurdér, hvad der tidsmæssigt er realistisk i forhold til tilrettelæggelse af forløbet og i forhold </a:t>
            </a:r>
            <a:br>
              <a:rPr lang="da-DK" sz="1600" dirty="0"/>
            </a:br>
            <a:r>
              <a:rPr lang="da-DK" sz="1600" dirty="0"/>
              <a:t>til hvor mange, der skal deltage i forløbet.</a:t>
            </a:r>
          </a:p>
          <a:p>
            <a:pPr marL="285750" indent="-285750">
              <a:spcBef>
                <a:spcPts val="0"/>
              </a:spcBef>
              <a:buFont typeface="Wingdings" pitchFamily="2" charset="2"/>
              <a:buChar char="§"/>
            </a:pPr>
            <a:r>
              <a:rPr lang="da-DK" sz="1600" dirty="0"/>
              <a:t>Invitér det pædagogiske personale til en orientering om det forløb, I skal i gang med, for at skabe fælles forventninger, og for at personalet kan have en særlig opmærksomhed på praksis med samspil og relationer op til det første møde.</a:t>
            </a:r>
            <a:endParaRPr lang="da-DK" sz="3600" dirty="0"/>
          </a:p>
          <a:p>
            <a:pPr marL="36000" indent="0">
              <a:spcBef>
                <a:spcPts val="0"/>
              </a:spcBef>
              <a:spcAft>
                <a:spcPts val="600"/>
              </a:spcAft>
              <a:buNone/>
            </a:pPr>
            <a:endParaRPr lang="da-DK" sz="3600" dirty="0"/>
          </a:p>
          <a:p>
            <a:pPr marL="36000">
              <a:spcBef>
                <a:spcPts val="0"/>
              </a:spcBef>
              <a:spcAft>
                <a:spcPts val="600"/>
              </a:spcAft>
            </a:pPr>
            <a:endParaRPr lang="da-DK" sz="3600" dirty="0"/>
          </a:p>
          <a:p>
            <a:pPr marL="36000">
              <a:spcBef>
                <a:spcPts val="0"/>
              </a:spcBef>
              <a:spcAft>
                <a:spcPts val="600"/>
              </a:spcAft>
            </a:pPr>
            <a:endParaRPr lang="da-DK" sz="2000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2CEB9EE-E809-1B41-B7DD-6B1D85421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Introduktion til leder eller tovholder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64439E4-7C46-7D41-BE9F-F4881E548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5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DC516956-066F-6640-9EAC-5B16CDDD4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3718" y="585042"/>
            <a:ext cx="755960" cy="151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53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3C31A3-D080-5049-9014-061E83B7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6000">
              <a:spcBef>
                <a:spcPts val="0"/>
              </a:spcBef>
            </a:pPr>
            <a:r>
              <a:rPr lang="da-DK" dirty="0"/>
              <a:t/>
            </a:r>
            <a:br>
              <a:rPr lang="da-DK" dirty="0"/>
            </a:br>
            <a:r>
              <a:rPr lang="da-DK" dirty="0"/>
              <a:t>Din rolle som leder eller tovholder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875C43D-F19E-FB4D-B4F4-4AC8B25C0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9115965" cy="4320000"/>
          </a:xfrm>
        </p:spPr>
        <p:txBody>
          <a:bodyPr/>
          <a:lstStyle/>
          <a:p>
            <a:pPr marL="285750" indent="-285750">
              <a:spcBef>
                <a:spcPts val="0"/>
              </a:spcBef>
              <a:buFont typeface="Wingdings" pitchFamily="2" charset="2"/>
              <a:buChar char="§"/>
            </a:pPr>
            <a:r>
              <a:rPr lang="da-DK" sz="1600" dirty="0"/>
              <a:t>At orientere dig i materialerne forud for forløbet. </a:t>
            </a:r>
          </a:p>
          <a:p>
            <a:pPr marL="285750" indent="-285750">
              <a:spcBef>
                <a:spcPts val="0"/>
              </a:spcBef>
              <a:buFont typeface="Wingdings" pitchFamily="2" charset="2"/>
              <a:buChar char="§"/>
            </a:pPr>
            <a:r>
              <a:rPr lang="da-DK" sz="1600" dirty="0"/>
              <a:t>At sikre, at der er den nødvendige tid og de nødvendige rammer til rådighed for et hensigtsmæssigt forløb. </a:t>
            </a:r>
          </a:p>
          <a:p>
            <a:pPr marL="285750" indent="-285750">
              <a:spcBef>
                <a:spcPts val="0"/>
              </a:spcBef>
              <a:buFont typeface="Wingdings" pitchFamily="2" charset="2"/>
              <a:buChar char="§"/>
            </a:pPr>
            <a:r>
              <a:rPr lang="da-DK" sz="1600" dirty="0"/>
              <a:t>At tilrettelægge et forløb tilpasset de lokale forhold med et løbende fokus på jeres praksis </a:t>
            </a:r>
            <a:br>
              <a:rPr lang="da-DK" sz="1600" dirty="0"/>
            </a:br>
            <a:r>
              <a:rPr lang="da-DK" sz="1600" dirty="0"/>
              <a:t>med hensyn til samspil og relationer. Herunder at overveje, om </a:t>
            </a:r>
            <a:r>
              <a:rPr lang="da-DK" sz="1600" i="1" dirty="0"/>
              <a:t>Redskab til forankringsproces </a:t>
            </a:r>
            <a:r>
              <a:rPr lang="da-DK" sz="1600" dirty="0"/>
              <a:t/>
            </a:r>
            <a:br>
              <a:rPr lang="da-DK" sz="1600" dirty="0"/>
            </a:br>
            <a:r>
              <a:rPr lang="da-DK" sz="1600" dirty="0"/>
              <a:t>(se s. 8) kan være relevant i forhold til løbende at forankre det pædagogiske arbejde med </a:t>
            </a:r>
            <a:br>
              <a:rPr lang="da-DK" sz="1600" dirty="0"/>
            </a:br>
            <a:r>
              <a:rPr lang="da-DK" sz="1600" dirty="0"/>
              <a:t>samspil og relationer i jeres dagtilbud.</a:t>
            </a:r>
          </a:p>
          <a:p>
            <a:pPr marL="285750" indent="-285750">
              <a:spcBef>
                <a:spcPts val="0"/>
              </a:spcBef>
              <a:buFont typeface="Wingdings" pitchFamily="2" charset="2"/>
              <a:buChar char="§"/>
            </a:pPr>
            <a:r>
              <a:rPr lang="da-DK" sz="1600" dirty="0"/>
              <a:t>At guide personalet gennem forløbet med løbende opfølgning på de refleksioner </a:t>
            </a:r>
            <a:br>
              <a:rPr lang="da-DK" sz="1600" dirty="0"/>
            </a:br>
            <a:r>
              <a:rPr lang="da-DK" sz="1600" dirty="0"/>
              <a:t>og den nye viden, I får undervejs.</a:t>
            </a:r>
          </a:p>
          <a:p>
            <a:pPr marL="285750" indent="-285750">
              <a:spcBef>
                <a:spcPts val="0"/>
              </a:spcBef>
              <a:buFont typeface="Wingdings" pitchFamily="2" charset="2"/>
              <a:buChar char="§"/>
            </a:pPr>
            <a:r>
              <a:rPr lang="da-DK" sz="1600" dirty="0"/>
              <a:t>At sikre, at I får evalueret jeres forløb og får justeret jeres pædagogiske praksis </a:t>
            </a:r>
            <a:br>
              <a:rPr lang="da-DK" sz="1600" dirty="0"/>
            </a:br>
            <a:r>
              <a:rPr lang="da-DK" sz="1600" dirty="0"/>
              <a:t>ud fra den nye viden, I opnår.</a:t>
            </a:r>
          </a:p>
          <a:p>
            <a:pPr marL="36000" indent="0">
              <a:spcBef>
                <a:spcPts val="0"/>
              </a:spcBef>
              <a:spcAft>
                <a:spcPts val="600"/>
              </a:spcAft>
              <a:buNone/>
            </a:pPr>
            <a:endParaRPr lang="da-DK" sz="3600" dirty="0"/>
          </a:p>
          <a:p>
            <a:pPr marL="36000" indent="0">
              <a:spcBef>
                <a:spcPts val="0"/>
              </a:spcBef>
              <a:spcAft>
                <a:spcPts val="600"/>
              </a:spcAft>
              <a:buNone/>
            </a:pPr>
            <a:endParaRPr lang="da-DK" sz="3600" dirty="0"/>
          </a:p>
          <a:p>
            <a:pPr marL="36000">
              <a:spcBef>
                <a:spcPts val="0"/>
              </a:spcBef>
              <a:spcAft>
                <a:spcPts val="600"/>
              </a:spcAft>
            </a:pPr>
            <a:endParaRPr lang="da-DK" sz="3600" dirty="0"/>
          </a:p>
          <a:p>
            <a:pPr marL="36000">
              <a:spcBef>
                <a:spcPts val="0"/>
              </a:spcBef>
              <a:spcAft>
                <a:spcPts val="600"/>
              </a:spcAft>
            </a:pPr>
            <a:endParaRPr lang="da-DK" sz="2000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2CEB9EE-E809-1B41-B7DD-6B1D85421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Introduktion til leder eller tovholder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64439E4-7C46-7D41-BE9F-F4881E548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6</a:t>
            </a:fld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AF15A538-95B9-CF42-A5F1-59553E350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3718" y="585042"/>
            <a:ext cx="755960" cy="1511921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EB8656A8-CB17-E441-A867-0033E056E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718" y="585042"/>
            <a:ext cx="755960" cy="151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46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903A2D-0ADC-C04C-95B9-1F2935EFF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styrkede pædagogiske læreplan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9798E8-79D5-6E45-8A3B-CB577155E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5183235" cy="4320000"/>
          </a:xfrm>
        </p:spPr>
        <p:txBody>
          <a:bodyPr/>
          <a:lstStyle/>
          <a:p>
            <a:pPr marL="1800" indent="0">
              <a:buNone/>
            </a:pPr>
            <a:r>
              <a:rPr lang="da-DK" sz="1600" dirty="0"/>
              <a:t>Ny </a:t>
            </a:r>
            <a:r>
              <a:rPr lang="da-DK" sz="1600" b="1" dirty="0"/>
              <a:t>hovedpublikation</a:t>
            </a:r>
            <a:r>
              <a:rPr lang="da-DK" sz="1600" dirty="0"/>
              <a:t> om den styrkede pædagogiske læreplan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sz="1600" dirty="0"/>
              <a:t>Indeholder det fælles pædagogiske grundlag </a:t>
            </a:r>
            <a:br>
              <a:rPr lang="da-DK" sz="1600" dirty="0"/>
            </a:br>
            <a:r>
              <a:rPr lang="da-DK" sz="1600" dirty="0"/>
              <a:t>og de seks læreplanstemaer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sz="1600" dirty="0"/>
              <a:t>Samler alle bestemmelser og bemærkninger </a:t>
            </a:r>
            <a:br>
              <a:rPr lang="da-DK" sz="1600" dirty="0"/>
            </a:br>
            <a:r>
              <a:rPr lang="da-DK" sz="1600" dirty="0"/>
              <a:t>om læreplanen fra den nye dagtilbudslov </a:t>
            </a:r>
            <a:br>
              <a:rPr lang="da-DK" sz="1600" dirty="0"/>
            </a:br>
            <a:r>
              <a:rPr lang="da-DK" sz="1600" dirty="0"/>
              <a:t>og bekendtgørelsen om de brede pædagogiske læringsmål og de seks læreplanstemaer</a:t>
            </a:r>
          </a:p>
          <a:p>
            <a:endParaRPr lang="da-DK" sz="1600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5743BDA-D7EC-B641-B076-D1F484C2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Introduktion til leder eller tovholder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080B7A7-3801-9948-AC15-AE9D2BEA8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7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80BBAA44-EF33-FF43-9299-8427371C6A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223504" y="2100148"/>
            <a:ext cx="2539444" cy="3593634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BD6BD288-714C-B44A-9B55-3FA284761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718" y="585042"/>
            <a:ext cx="755960" cy="151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669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903A2D-0ADC-C04C-95B9-1F2935EFF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To redskaber til </a:t>
            </a:r>
            <a:br>
              <a:rPr lang="da-DK" dirty="0"/>
            </a:br>
            <a:r>
              <a:rPr lang="da-DK" dirty="0"/>
              <a:t>selvevaluering og forankring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9798E8-79D5-6E45-8A3B-CB577155E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6866379" cy="4453168"/>
          </a:xfrm>
        </p:spPr>
        <p:txBody>
          <a:bodyPr/>
          <a:lstStyle/>
          <a:p>
            <a:pPr marL="0" indent="0">
              <a:buNone/>
            </a:pPr>
            <a:r>
              <a:rPr lang="da-DK" sz="1600" dirty="0"/>
              <a:t>Redskab til </a:t>
            </a:r>
            <a:r>
              <a:rPr lang="da-DK" sz="1600" b="1" dirty="0"/>
              <a:t>selvevaluering </a:t>
            </a:r>
            <a:r>
              <a:rPr lang="da-DK" sz="1600" dirty="0"/>
              <a:t>(henvendt til leder og pædagogisk personale)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sz="1600" dirty="0"/>
              <a:t>Giver mulighed for at reflektere over og vurdere centrale elementer </a:t>
            </a:r>
            <a:br>
              <a:rPr lang="da-DK" sz="1600" dirty="0"/>
            </a:br>
            <a:r>
              <a:rPr lang="da-DK" sz="1600" dirty="0"/>
              <a:t>i den styrkede pædagogiske læreplan i relation til jeres dagtilbud.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sz="1600" dirty="0"/>
              <a:t>Kan bruges som afsæt for arbejdet med temaet Samspil og relationer i det pædagogiske læringsmiljø. Den hjælper jer også til at konkretisere de næste skridt i jeres udviklingsproces i forhold til at realisere den styrkede pædagogiske læreplan.</a:t>
            </a:r>
          </a:p>
          <a:p>
            <a:pPr marL="0" indent="0">
              <a:buNone/>
            </a:pPr>
            <a:r>
              <a:rPr lang="da-DK" sz="1600" dirty="0"/>
              <a:t>Redskab til </a:t>
            </a:r>
            <a:r>
              <a:rPr lang="da-DK" sz="1600" b="1" dirty="0"/>
              <a:t>forankringsproces </a:t>
            </a:r>
            <a:r>
              <a:rPr lang="da-DK" sz="1600" dirty="0"/>
              <a:t>(henvendt til pædagogisk leder, områdeleder og forvaltningsniveau)</a:t>
            </a:r>
            <a:endParaRPr lang="da-DK" sz="1600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da-DK" sz="1600" dirty="0"/>
              <a:t>Giver jer fem bud på forankringsprocesser til at indhente og forankre nye perspektiver på en faglig udfordring med fokus på, at jeres pædagogiske praksis bliver udviklet i tråd med den styrkede pædagogiske læreplan.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sz="1600" dirty="0"/>
              <a:t>De fem processer er: 1) supervisionsforløb, 2) aktionslæring, 3) professionelt læringsnetværk, 4) besøgslæring og 5) kollegial observation.</a:t>
            </a:r>
          </a:p>
          <a:p>
            <a:endParaRPr lang="da-DK" sz="1800" dirty="0"/>
          </a:p>
          <a:p>
            <a:endParaRPr lang="da-DK" sz="1600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5743BDA-D7EC-B641-B076-D1F484C2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19446" y="6356350"/>
            <a:ext cx="4395215" cy="365125"/>
          </a:xfrm>
        </p:spPr>
        <p:txBody>
          <a:bodyPr/>
          <a:lstStyle/>
          <a:p>
            <a:r>
              <a:rPr lang="da-DK" dirty="0"/>
              <a:t>Introduktion til leder eller tovholder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080B7A7-3801-9948-AC15-AE9D2BEA8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8</a:t>
            </a:fld>
            <a:endParaRPr lang="da-DK" dirty="0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04A9AED7-659E-C94D-B46E-5CE7DFAD8003}"/>
              </a:ext>
            </a:extLst>
          </p:cNvPr>
          <p:cNvPicPr/>
          <p:nvPr/>
        </p:nvPicPr>
        <p:blipFill>
          <a:blip r:embed="rId2"/>
          <a:srcRect/>
          <a:stretch/>
        </p:blipFill>
        <p:spPr>
          <a:xfrm>
            <a:off x="8377784" y="2096882"/>
            <a:ext cx="1624846" cy="2299361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4C21976D-4395-FE41-BE84-BAEAD82C3F42}"/>
              </a:ext>
            </a:extLst>
          </p:cNvPr>
          <p:cNvPicPr/>
          <p:nvPr/>
        </p:nvPicPr>
        <p:blipFill>
          <a:blip r:embed="rId3"/>
          <a:srcRect/>
          <a:stretch/>
        </p:blipFill>
        <p:spPr>
          <a:xfrm>
            <a:off x="9398632" y="3790216"/>
            <a:ext cx="1624846" cy="2299361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0A0E6447-9D11-EC4E-BBF8-10EFF9564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3718" y="585042"/>
            <a:ext cx="755960" cy="151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453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903A2D-0ADC-C04C-95B9-1F2935EFF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Fokus på samspil og relationer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9798E8-79D5-6E45-8A3B-CB577155E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5183235" cy="4320000"/>
          </a:xfrm>
        </p:spPr>
        <p:txBody>
          <a:bodyPr/>
          <a:lstStyle/>
          <a:p>
            <a:pPr marL="1800" indent="0">
              <a:buNone/>
            </a:pPr>
            <a:r>
              <a:rPr lang="da-DK" sz="1600" dirty="0"/>
              <a:t>Der er udviklet en række materialer til at inspirere </a:t>
            </a:r>
            <a:br>
              <a:rPr lang="da-DK" sz="1600" dirty="0"/>
            </a:br>
            <a:r>
              <a:rPr lang="da-DK" sz="1600" dirty="0"/>
              <a:t>og understøtte arbejdet med samspil og relationer </a:t>
            </a:r>
            <a:br>
              <a:rPr lang="da-DK" sz="1600" dirty="0"/>
            </a:br>
            <a:r>
              <a:rPr lang="da-DK" sz="1600" dirty="0"/>
              <a:t>i dagtilbud. Du kan bruge materialerne enkeltvis </a:t>
            </a:r>
            <a:br>
              <a:rPr lang="da-DK" sz="1600" dirty="0"/>
            </a:br>
            <a:r>
              <a:rPr lang="da-DK" sz="1600" dirty="0"/>
              <a:t>eller i kombination.</a:t>
            </a:r>
            <a:endParaRPr lang="da-DK" sz="1600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da-DK" sz="1600" dirty="0"/>
              <a:t>Læs </a:t>
            </a:r>
            <a:r>
              <a:rPr lang="da-DK" sz="1600" b="1" dirty="0"/>
              <a:t>Kort om</a:t>
            </a:r>
            <a:r>
              <a:rPr lang="da-DK" sz="1600" dirty="0"/>
              <a:t> – og få et grundlæggende </a:t>
            </a:r>
            <a:br>
              <a:rPr lang="da-DK" sz="1600" dirty="0"/>
            </a:br>
            <a:r>
              <a:rPr lang="da-DK" sz="1600" dirty="0"/>
              <a:t>indblik i pointer fra forskning.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sz="1600" dirty="0"/>
              <a:t>Læs </a:t>
            </a:r>
            <a:r>
              <a:rPr lang="da-DK" sz="1600" b="1" dirty="0"/>
              <a:t>I dybden med</a:t>
            </a:r>
            <a:r>
              <a:rPr lang="da-DK" sz="1600" dirty="0"/>
              <a:t> – og få dybdegående </a:t>
            </a:r>
            <a:br>
              <a:rPr lang="da-DK" sz="1600" dirty="0"/>
            </a:br>
            <a:r>
              <a:rPr lang="da-DK" sz="1600" dirty="0"/>
              <a:t>viden om pointer fra forskning. </a:t>
            </a:r>
          </a:p>
          <a:p>
            <a:r>
              <a:rPr lang="da-DK" sz="1600" dirty="0"/>
              <a:t>Se </a:t>
            </a:r>
            <a:r>
              <a:rPr lang="da-DK" sz="1600" b="1" dirty="0"/>
              <a:t>filmen</a:t>
            </a:r>
            <a:r>
              <a:rPr lang="da-DK" sz="1600" dirty="0"/>
              <a:t> – og få en hurtig fortælling om pointer </a:t>
            </a:r>
            <a:br>
              <a:rPr lang="da-DK" sz="1600" dirty="0"/>
            </a:br>
            <a:r>
              <a:rPr lang="da-DK" sz="1600" dirty="0"/>
              <a:t>fra forskning (filmen bygger på </a:t>
            </a:r>
            <a:r>
              <a:rPr lang="da-DK" sz="1600" i="1" dirty="0"/>
              <a:t>Kort om </a:t>
            </a:r>
            <a:br>
              <a:rPr lang="da-DK" sz="1600" i="1" dirty="0"/>
            </a:br>
            <a:r>
              <a:rPr lang="da-DK" sz="1600" i="1" dirty="0"/>
              <a:t>Samspil og relationer i det pædagogiske læringsmiljø</a:t>
            </a:r>
            <a:r>
              <a:rPr lang="da-DK" sz="1600" dirty="0"/>
              <a:t>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sz="1600" dirty="0"/>
              <a:t>Brug </a:t>
            </a:r>
            <a:r>
              <a:rPr lang="da-DK" sz="1600" b="1" dirty="0"/>
              <a:t>dialogkortene</a:t>
            </a:r>
            <a:r>
              <a:rPr lang="da-DK" sz="1600" dirty="0"/>
              <a:t> – og skab fælles refleksion i personalegruppen i relation til jeres egen praksis.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5743BDA-D7EC-B641-B076-D1F484C2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Introduktion til leder eller tovholder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080B7A7-3801-9948-AC15-AE9D2BEA8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9</a:t>
            </a:fld>
            <a:endParaRPr lang="da-DK" dirty="0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804416C2-EF99-FF47-847C-B963DABB1CEB}"/>
              </a:ext>
            </a:extLst>
          </p:cNvPr>
          <p:cNvPicPr/>
          <p:nvPr/>
        </p:nvPicPr>
        <p:blipFill>
          <a:blip r:embed="rId2"/>
          <a:srcRect/>
          <a:stretch/>
        </p:blipFill>
        <p:spPr>
          <a:xfrm>
            <a:off x="6345784" y="2096882"/>
            <a:ext cx="1624846" cy="2299361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25AD6FE9-1368-484C-B804-E3856AC44FE1}"/>
              </a:ext>
            </a:extLst>
          </p:cNvPr>
          <p:cNvPicPr/>
          <p:nvPr/>
        </p:nvPicPr>
        <p:blipFill>
          <a:blip r:embed="rId3"/>
          <a:srcRect/>
          <a:stretch/>
        </p:blipFill>
        <p:spPr>
          <a:xfrm>
            <a:off x="8206548" y="2093358"/>
            <a:ext cx="1624847" cy="2299363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C3C4ADD7-1FAC-7C4B-9BB4-B7A026673A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5772" y="4557610"/>
            <a:ext cx="1739941" cy="1228194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  <a:alpha val="90000"/>
              </a:schemeClr>
            </a:outerShdw>
          </a:effectLst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B55F9463-5AC9-6D4A-8E5F-9BAD493951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3718" y="585042"/>
            <a:ext cx="755960" cy="1511920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CFE9594C-6377-954F-AFCD-57F921F3E616}"/>
              </a:ext>
            </a:extLst>
          </p:cNvPr>
          <p:cNvGrpSpPr/>
          <p:nvPr/>
        </p:nvGrpSpPr>
        <p:grpSpPr>
          <a:xfrm>
            <a:off x="6344818" y="4557610"/>
            <a:ext cx="2228699" cy="1253643"/>
            <a:chOff x="6344818" y="4557610"/>
            <a:chExt cx="2228699" cy="1253643"/>
          </a:xfrm>
        </p:grpSpPr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AAED3026-96F5-A046-89C1-6DFAEC7BC8EC}"/>
                </a:ext>
              </a:extLst>
            </p:cNvPr>
            <p:cNvGrpSpPr/>
            <p:nvPr/>
          </p:nvGrpSpPr>
          <p:grpSpPr>
            <a:xfrm>
              <a:off x="6344818" y="4557610"/>
              <a:ext cx="2228699" cy="1253643"/>
              <a:chOff x="6344818" y="4557610"/>
              <a:chExt cx="2228699" cy="1253643"/>
            </a:xfrm>
          </p:grpSpPr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47F086C4-76E2-A343-B713-2FB3537C0E5B}"/>
                  </a:ext>
                </a:extLst>
              </p:cNvPr>
              <p:cNvSpPr/>
              <p:nvPr/>
            </p:nvSpPr>
            <p:spPr>
              <a:xfrm>
                <a:off x="6344818" y="4557610"/>
                <a:ext cx="2228699" cy="12536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50800" dir="5400000" algn="ctr" rotWithShape="0">
                  <a:schemeClr val="bg1">
                    <a:lumMod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pic>
            <p:nvPicPr>
              <p:cNvPr id="22" name="Pladsholder til indhold 11">
                <a:extLst>
                  <a:ext uri="{FF2B5EF4-FFF2-40B4-BE49-F238E27FC236}">
                    <a16:creationId xmlns:a16="http://schemas.microsoft.com/office/drawing/2014/main" id="{AC934B61-714C-5844-BA76-05F38A891D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396" t="1292" r="3664" b="4639"/>
              <a:stretch/>
            </p:blipFill>
            <p:spPr>
              <a:xfrm>
                <a:off x="6400800" y="4561132"/>
                <a:ext cx="2172717" cy="1224672"/>
              </a:xfrm>
              <a:prstGeom prst="rect">
                <a:avLst/>
              </a:prstGeom>
            </p:spPr>
          </p:pic>
        </p:grpSp>
        <p:grpSp>
          <p:nvGrpSpPr>
            <p:cNvPr id="18" name="Gruppe 17">
              <a:extLst>
                <a:ext uri="{FF2B5EF4-FFF2-40B4-BE49-F238E27FC236}">
                  <a16:creationId xmlns:a16="http://schemas.microsoft.com/office/drawing/2014/main" id="{A4221DC2-6106-0C46-99C5-1757D9D767F7}"/>
                </a:ext>
              </a:extLst>
            </p:cNvPr>
            <p:cNvGrpSpPr/>
            <p:nvPr/>
          </p:nvGrpSpPr>
          <p:grpSpPr>
            <a:xfrm>
              <a:off x="7329353" y="5053582"/>
              <a:ext cx="268341" cy="164072"/>
              <a:chOff x="5662210" y="3700915"/>
              <a:chExt cx="909821" cy="556294"/>
            </a:xfrm>
          </p:grpSpPr>
          <p:sp>
            <p:nvSpPr>
              <p:cNvPr id="19" name="Afrundet rektangel 8">
                <a:hlinkClick r:id="rId7"/>
                <a:extLst>
                  <a:ext uri="{FF2B5EF4-FFF2-40B4-BE49-F238E27FC236}">
                    <a16:creationId xmlns:a16="http://schemas.microsoft.com/office/drawing/2014/main" id="{D79528BA-0273-AE44-8000-DF0164CDCD4E}"/>
                  </a:ext>
                </a:extLst>
              </p:cNvPr>
              <p:cNvSpPr/>
              <p:nvPr/>
            </p:nvSpPr>
            <p:spPr>
              <a:xfrm>
                <a:off x="5662210" y="3700915"/>
                <a:ext cx="909821" cy="556294"/>
              </a:xfrm>
              <a:custGeom>
                <a:avLst/>
                <a:gdLst>
                  <a:gd name="connsiteX0" fmla="*/ 0 w 884089"/>
                  <a:gd name="connsiteY0" fmla="*/ 88902 h 533400"/>
                  <a:gd name="connsiteX1" fmla="*/ 88902 w 884089"/>
                  <a:gd name="connsiteY1" fmla="*/ 0 h 533400"/>
                  <a:gd name="connsiteX2" fmla="*/ 795187 w 884089"/>
                  <a:gd name="connsiteY2" fmla="*/ 0 h 533400"/>
                  <a:gd name="connsiteX3" fmla="*/ 884089 w 884089"/>
                  <a:gd name="connsiteY3" fmla="*/ 88902 h 533400"/>
                  <a:gd name="connsiteX4" fmla="*/ 884089 w 884089"/>
                  <a:gd name="connsiteY4" fmla="*/ 444498 h 533400"/>
                  <a:gd name="connsiteX5" fmla="*/ 795187 w 884089"/>
                  <a:gd name="connsiteY5" fmla="*/ 533400 h 533400"/>
                  <a:gd name="connsiteX6" fmla="*/ 88902 w 884089"/>
                  <a:gd name="connsiteY6" fmla="*/ 533400 h 533400"/>
                  <a:gd name="connsiteX7" fmla="*/ 0 w 884089"/>
                  <a:gd name="connsiteY7" fmla="*/ 444498 h 533400"/>
                  <a:gd name="connsiteX8" fmla="*/ 0 w 884089"/>
                  <a:gd name="connsiteY8" fmla="*/ 88902 h 533400"/>
                  <a:gd name="connsiteX0" fmla="*/ 0 w 884089"/>
                  <a:gd name="connsiteY0" fmla="*/ 94272 h 538770"/>
                  <a:gd name="connsiteX1" fmla="*/ 88902 w 884089"/>
                  <a:gd name="connsiteY1" fmla="*/ 5370 h 538770"/>
                  <a:gd name="connsiteX2" fmla="*/ 795187 w 884089"/>
                  <a:gd name="connsiteY2" fmla="*/ 5370 h 538770"/>
                  <a:gd name="connsiteX3" fmla="*/ 884089 w 884089"/>
                  <a:gd name="connsiteY3" fmla="*/ 94272 h 538770"/>
                  <a:gd name="connsiteX4" fmla="*/ 884089 w 884089"/>
                  <a:gd name="connsiteY4" fmla="*/ 449868 h 538770"/>
                  <a:gd name="connsiteX5" fmla="*/ 795187 w 884089"/>
                  <a:gd name="connsiteY5" fmla="*/ 538770 h 538770"/>
                  <a:gd name="connsiteX6" fmla="*/ 88902 w 884089"/>
                  <a:gd name="connsiteY6" fmla="*/ 538770 h 538770"/>
                  <a:gd name="connsiteX7" fmla="*/ 0 w 884089"/>
                  <a:gd name="connsiteY7" fmla="*/ 449868 h 538770"/>
                  <a:gd name="connsiteX8" fmla="*/ 0 w 884089"/>
                  <a:gd name="connsiteY8" fmla="*/ 94272 h 538770"/>
                  <a:gd name="connsiteX0" fmla="*/ 0 w 884089"/>
                  <a:gd name="connsiteY0" fmla="*/ 99529 h 544027"/>
                  <a:gd name="connsiteX1" fmla="*/ 88902 w 884089"/>
                  <a:gd name="connsiteY1" fmla="*/ 10627 h 544027"/>
                  <a:gd name="connsiteX2" fmla="*/ 795187 w 884089"/>
                  <a:gd name="connsiteY2" fmla="*/ 10627 h 544027"/>
                  <a:gd name="connsiteX3" fmla="*/ 884089 w 884089"/>
                  <a:gd name="connsiteY3" fmla="*/ 99529 h 544027"/>
                  <a:gd name="connsiteX4" fmla="*/ 884089 w 884089"/>
                  <a:gd name="connsiteY4" fmla="*/ 455125 h 544027"/>
                  <a:gd name="connsiteX5" fmla="*/ 795187 w 884089"/>
                  <a:gd name="connsiteY5" fmla="*/ 544027 h 544027"/>
                  <a:gd name="connsiteX6" fmla="*/ 88902 w 884089"/>
                  <a:gd name="connsiteY6" fmla="*/ 544027 h 544027"/>
                  <a:gd name="connsiteX7" fmla="*/ 0 w 884089"/>
                  <a:gd name="connsiteY7" fmla="*/ 455125 h 544027"/>
                  <a:gd name="connsiteX8" fmla="*/ 0 w 884089"/>
                  <a:gd name="connsiteY8" fmla="*/ 99529 h 544027"/>
                  <a:gd name="connsiteX0" fmla="*/ 7161 w 891250"/>
                  <a:gd name="connsiteY0" fmla="*/ 99529 h 544027"/>
                  <a:gd name="connsiteX1" fmla="*/ 96063 w 891250"/>
                  <a:gd name="connsiteY1" fmla="*/ 10627 h 544027"/>
                  <a:gd name="connsiteX2" fmla="*/ 802348 w 891250"/>
                  <a:gd name="connsiteY2" fmla="*/ 10627 h 544027"/>
                  <a:gd name="connsiteX3" fmla="*/ 891250 w 891250"/>
                  <a:gd name="connsiteY3" fmla="*/ 99529 h 544027"/>
                  <a:gd name="connsiteX4" fmla="*/ 891250 w 891250"/>
                  <a:gd name="connsiteY4" fmla="*/ 455125 h 544027"/>
                  <a:gd name="connsiteX5" fmla="*/ 802348 w 891250"/>
                  <a:gd name="connsiteY5" fmla="*/ 544027 h 544027"/>
                  <a:gd name="connsiteX6" fmla="*/ 96063 w 891250"/>
                  <a:gd name="connsiteY6" fmla="*/ 544027 h 544027"/>
                  <a:gd name="connsiteX7" fmla="*/ 7161 w 891250"/>
                  <a:gd name="connsiteY7" fmla="*/ 455125 h 544027"/>
                  <a:gd name="connsiteX8" fmla="*/ 7161 w 891250"/>
                  <a:gd name="connsiteY8" fmla="*/ 99529 h 544027"/>
                  <a:gd name="connsiteX0" fmla="*/ 10627 w 894716"/>
                  <a:gd name="connsiteY0" fmla="*/ 99529 h 544027"/>
                  <a:gd name="connsiteX1" fmla="*/ 99529 w 894716"/>
                  <a:gd name="connsiteY1" fmla="*/ 10627 h 544027"/>
                  <a:gd name="connsiteX2" fmla="*/ 805814 w 894716"/>
                  <a:gd name="connsiteY2" fmla="*/ 10627 h 544027"/>
                  <a:gd name="connsiteX3" fmla="*/ 894716 w 894716"/>
                  <a:gd name="connsiteY3" fmla="*/ 99529 h 544027"/>
                  <a:gd name="connsiteX4" fmla="*/ 894716 w 894716"/>
                  <a:gd name="connsiteY4" fmla="*/ 455125 h 544027"/>
                  <a:gd name="connsiteX5" fmla="*/ 805814 w 894716"/>
                  <a:gd name="connsiteY5" fmla="*/ 544027 h 544027"/>
                  <a:gd name="connsiteX6" fmla="*/ 99529 w 894716"/>
                  <a:gd name="connsiteY6" fmla="*/ 544027 h 544027"/>
                  <a:gd name="connsiteX7" fmla="*/ 10627 w 894716"/>
                  <a:gd name="connsiteY7" fmla="*/ 455125 h 544027"/>
                  <a:gd name="connsiteX8" fmla="*/ 10627 w 894716"/>
                  <a:gd name="connsiteY8" fmla="*/ 99529 h 544027"/>
                  <a:gd name="connsiteX0" fmla="*/ 10627 w 894716"/>
                  <a:gd name="connsiteY0" fmla="*/ 99529 h 552978"/>
                  <a:gd name="connsiteX1" fmla="*/ 99529 w 894716"/>
                  <a:gd name="connsiteY1" fmla="*/ 10627 h 552978"/>
                  <a:gd name="connsiteX2" fmla="*/ 805814 w 894716"/>
                  <a:gd name="connsiteY2" fmla="*/ 10627 h 552978"/>
                  <a:gd name="connsiteX3" fmla="*/ 894716 w 894716"/>
                  <a:gd name="connsiteY3" fmla="*/ 99529 h 552978"/>
                  <a:gd name="connsiteX4" fmla="*/ 894716 w 894716"/>
                  <a:gd name="connsiteY4" fmla="*/ 455125 h 552978"/>
                  <a:gd name="connsiteX5" fmla="*/ 805814 w 894716"/>
                  <a:gd name="connsiteY5" fmla="*/ 544027 h 552978"/>
                  <a:gd name="connsiteX6" fmla="*/ 99529 w 894716"/>
                  <a:gd name="connsiteY6" fmla="*/ 544027 h 552978"/>
                  <a:gd name="connsiteX7" fmla="*/ 10627 w 894716"/>
                  <a:gd name="connsiteY7" fmla="*/ 455125 h 552978"/>
                  <a:gd name="connsiteX8" fmla="*/ 10627 w 894716"/>
                  <a:gd name="connsiteY8" fmla="*/ 99529 h 552978"/>
                  <a:gd name="connsiteX0" fmla="*/ 10627 w 894716"/>
                  <a:gd name="connsiteY0" fmla="*/ 99529 h 556294"/>
                  <a:gd name="connsiteX1" fmla="*/ 99529 w 894716"/>
                  <a:gd name="connsiteY1" fmla="*/ 10627 h 556294"/>
                  <a:gd name="connsiteX2" fmla="*/ 805814 w 894716"/>
                  <a:gd name="connsiteY2" fmla="*/ 10627 h 556294"/>
                  <a:gd name="connsiteX3" fmla="*/ 894716 w 894716"/>
                  <a:gd name="connsiteY3" fmla="*/ 99529 h 556294"/>
                  <a:gd name="connsiteX4" fmla="*/ 894716 w 894716"/>
                  <a:gd name="connsiteY4" fmla="*/ 455125 h 556294"/>
                  <a:gd name="connsiteX5" fmla="*/ 805814 w 894716"/>
                  <a:gd name="connsiteY5" fmla="*/ 544027 h 556294"/>
                  <a:gd name="connsiteX6" fmla="*/ 99529 w 894716"/>
                  <a:gd name="connsiteY6" fmla="*/ 544027 h 556294"/>
                  <a:gd name="connsiteX7" fmla="*/ 10627 w 894716"/>
                  <a:gd name="connsiteY7" fmla="*/ 455125 h 556294"/>
                  <a:gd name="connsiteX8" fmla="*/ 10627 w 894716"/>
                  <a:gd name="connsiteY8" fmla="*/ 99529 h 556294"/>
                  <a:gd name="connsiteX0" fmla="*/ 10627 w 903667"/>
                  <a:gd name="connsiteY0" fmla="*/ 99529 h 556294"/>
                  <a:gd name="connsiteX1" fmla="*/ 99529 w 903667"/>
                  <a:gd name="connsiteY1" fmla="*/ 10627 h 556294"/>
                  <a:gd name="connsiteX2" fmla="*/ 805814 w 903667"/>
                  <a:gd name="connsiteY2" fmla="*/ 10627 h 556294"/>
                  <a:gd name="connsiteX3" fmla="*/ 894716 w 903667"/>
                  <a:gd name="connsiteY3" fmla="*/ 99529 h 556294"/>
                  <a:gd name="connsiteX4" fmla="*/ 894716 w 903667"/>
                  <a:gd name="connsiteY4" fmla="*/ 455125 h 556294"/>
                  <a:gd name="connsiteX5" fmla="*/ 805814 w 903667"/>
                  <a:gd name="connsiteY5" fmla="*/ 544027 h 556294"/>
                  <a:gd name="connsiteX6" fmla="*/ 99529 w 903667"/>
                  <a:gd name="connsiteY6" fmla="*/ 544027 h 556294"/>
                  <a:gd name="connsiteX7" fmla="*/ 10627 w 903667"/>
                  <a:gd name="connsiteY7" fmla="*/ 455125 h 556294"/>
                  <a:gd name="connsiteX8" fmla="*/ 10627 w 903667"/>
                  <a:gd name="connsiteY8" fmla="*/ 99529 h 556294"/>
                  <a:gd name="connsiteX0" fmla="*/ 10627 w 909821"/>
                  <a:gd name="connsiteY0" fmla="*/ 99529 h 556294"/>
                  <a:gd name="connsiteX1" fmla="*/ 99529 w 909821"/>
                  <a:gd name="connsiteY1" fmla="*/ 10627 h 556294"/>
                  <a:gd name="connsiteX2" fmla="*/ 805814 w 909821"/>
                  <a:gd name="connsiteY2" fmla="*/ 10627 h 556294"/>
                  <a:gd name="connsiteX3" fmla="*/ 894716 w 909821"/>
                  <a:gd name="connsiteY3" fmla="*/ 99529 h 556294"/>
                  <a:gd name="connsiteX4" fmla="*/ 894716 w 909821"/>
                  <a:gd name="connsiteY4" fmla="*/ 455125 h 556294"/>
                  <a:gd name="connsiteX5" fmla="*/ 805814 w 909821"/>
                  <a:gd name="connsiteY5" fmla="*/ 544027 h 556294"/>
                  <a:gd name="connsiteX6" fmla="*/ 99529 w 909821"/>
                  <a:gd name="connsiteY6" fmla="*/ 544027 h 556294"/>
                  <a:gd name="connsiteX7" fmla="*/ 10627 w 909821"/>
                  <a:gd name="connsiteY7" fmla="*/ 455125 h 556294"/>
                  <a:gd name="connsiteX8" fmla="*/ 10627 w 909821"/>
                  <a:gd name="connsiteY8" fmla="*/ 99529 h 556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9821" h="556294">
                    <a:moveTo>
                      <a:pt x="10627" y="99529"/>
                    </a:moveTo>
                    <a:cubicBezTo>
                      <a:pt x="10627" y="50430"/>
                      <a:pt x="50430" y="10627"/>
                      <a:pt x="99529" y="10627"/>
                    </a:cubicBezTo>
                    <a:cubicBezTo>
                      <a:pt x="334957" y="-5486"/>
                      <a:pt x="550245" y="-1457"/>
                      <a:pt x="805814" y="10627"/>
                    </a:cubicBezTo>
                    <a:cubicBezTo>
                      <a:pt x="854913" y="10627"/>
                      <a:pt x="894716" y="50430"/>
                      <a:pt x="894716" y="99529"/>
                    </a:cubicBezTo>
                    <a:cubicBezTo>
                      <a:pt x="914857" y="222089"/>
                      <a:pt x="914857" y="336593"/>
                      <a:pt x="894716" y="455125"/>
                    </a:cubicBezTo>
                    <a:cubicBezTo>
                      <a:pt x="894716" y="504224"/>
                      <a:pt x="854913" y="544027"/>
                      <a:pt x="805814" y="544027"/>
                    </a:cubicBezTo>
                    <a:cubicBezTo>
                      <a:pt x="570386" y="556111"/>
                      <a:pt x="338985" y="564168"/>
                      <a:pt x="99529" y="544027"/>
                    </a:cubicBezTo>
                    <a:cubicBezTo>
                      <a:pt x="50430" y="544027"/>
                      <a:pt x="10627" y="504224"/>
                      <a:pt x="10627" y="455125"/>
                    </a:cubicBezTo>
                    <a:cubicBezTo>
                      <a:pt x="-1458" y="340621"/>
                      <a:pt x="-5486" y="222090"/>
                      <a:pt x="10627" y="99529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sp>
            <p:nvSpPr>
              <p:cNvPr id="20" name="Trekant 19">
                <a:extLst>
                  <a:ext uri="{FF2B5EF4-FFF2-40B4-BE49-F238E27FC236}">
                    <a16:creationId xmlns:a16="http://schemas.microsoft.com/office/drawing/2014/main" id="{59DB5DDF-64B1-8542-B3C4-36F1A3BDB451}"/>
                  </a:ext>
                </a:extLst>
              </p:cNvPr>
              <p:cNvSpPr/>
              <p:nvPr/>
            </p:nvSpPr>
            <p:spPr>
              <a:xfrm rot="5400000">
                <a:off x="6014093" y="3858217"/>
                <a:ext cx="280362" cy="24169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85429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billede 7">
            <a:extLst>
              <a:ext uri="{FF2B5EF4-FFF2-40B4-BE49-F238E27FC236}">
                <a16:creationId xmlns:a16="http://schemas.microsoft.com/office/drawing/2014/main" id="{34CB0D3C-9BAB-8F48-920B-AA9591AABD6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/>
          <a:srcRect l="21271" t="7207" b="11712"/>
          <a:stretch/>
        </p:blipFill>
        <p:spPr>
          <a:xfrm>
            <a:off x="0" y="0"/>
            <a:ext cx="12258906" cy="6858000"/>
          </a:xfrm>
          <a:solidFill>
            <a:srgbClr val="FFC000"/>
          </a:solidFill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CB390768-9716-8245-AAAA-1342851BA7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tIns="1080000">
            <a:normAutofit/>
          </a:bodyPr>
          <a:lstStyle/>
          <a:p>
            <a:r>
              <a:rPr lang="da-DK" dirty="0"/>
              <a:t>Forløb om samspil og relationer i det pædagogiske læringsmiljø</a:t>
            </a:r>
            <a:br>
              <a:rPr lang="da-DK" dirty="0"/>
            </a:br>
            <a:endParaRPr lang="da-DK" dirty="0"/>
          </a:p>
        </p:txBody>
      </p:sp>
      <p:sp>
        <p:nvSpPr>
          <p:cNvPr id="2" name="Undertitel 1">
            <a:extLst>
              <a:ext uri="{FF2B5EF4-FFF2-40B4-BE49-F238E27FC236}">
                <a16:creationId xmlns:a16="http://schemas.microsoft.com/office/drawing/2014/main" id="{42134261-937B-8949-B556-7C675AFF79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OPLÆG TIL </a:t>
            </a:r>
            <a:br>
              <a:rPr lang="da-DK" dirty="0"/>
            </a:br>
            <a:r>
              <a:rPr lang="da-DK" dirty="0"/>
              <a:t>PÆDAGOGISK DAG</a:t>
            </a:r>
          </a:p>
          <a:p>
            <a:endParaRPr lang="da-DK" dirty="0"/>
          </a:p>
        </p:txBody>
      </p:sp>
      <p:pic>
        <p:nvPicPr>
          <p:cNvPr id="9" name="Pladsholder til billede 8">
            <a:extLst>
              <a:ext uri="{FF2B5EF4-FFF2-40B4-BE49-F238E27FC236}">
                <a16:creationId xmlns:a16="http://schemas.microsoft.com/office/drawing/2014/main" id="{452758AA-74B6-F54E-AEBC-4BC5E4B92C5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t="6563" b="6563"/>
          <a:stretch/>
        </p:blipFill>
        <p:spPr>
          <a:xfrm>
            <a:off x="281620" y="3681095"/>
            <a:ext cx="3088593" cy="2683011"/>
          </a:xfrm>
        </p:spPr>
      </p:pic>
      <p:cxnSp>
        <p:nvCxnSpPr>
          <p:cNvPr id="10" name="Lige forbindelse 9">
            <a:extLst>
              <a:ext uri="{FF2B5EF4-FFF2-40B4-BE49-F238E27FC236}">
                <a16:creationId xmlns:a16="http://schemas.microsoft.com/office/drawing/2014/main" id="{22260791-445D-894A-BD8F-D3B07D1AE962}"/>
              </a:ext>
            </a:extLst>
          </p:cNvPr>
          <p:cNvCxnSpPr>
            <a:cxnSpLocks/>
          </p:cNvCxnSpPr>
          <p:nvPr/>
        </p:nvCxnSpPr>
        <p:spPr>
          <a:xfrm>
            <a:off x="540000" y="1124742"/>
            <a:ext cx="25057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Billede 11">
            <a:extLst>
              <a:ext uri="{FF2B5EF4-FFF2-40B4-BE49-F238E27FC236}">
                <a16:creationId xmlns:a16="http://schemas.microsoft.com/office/drawing/2014/main" id="{8D6760FD-BCC4-0045-9DD8-0DBD92829A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182196" y="5756975"/>
            <a:ext cx="4649803" cy="74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480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22E377-8B28-F948-B9DA-4DCA9AEF2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8976560" cy="1325563"/>
          </a:xfrm>
        </p:spPr>
        <p:txBody>
          <a:bodyPr/>
          <a:lstStyle/>
          <a:p>
            <a:r>
              <a:rPr lang="da-DK" dirty="0"/>
              <a:t>Dagsorden til pædagogisk dag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D40400-E972-9A4D-8428-32055F16E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8976560" cy="4320000"/>
          </a:xfrm>
        </p:spPr>
        <p:txBody>
          <a:bodyPr/>
          <a:lstStyle/>
          <a:p>
            <a:pPr marL="342900" indent="-342900">
              <a:spcAft>
                <a:spcPts val="1600"/>
              </a:spcAft>
            </a:pPr>
            <a:r>
              <a:rPr lang="da-DK" sz="2400" dirty="0"/>
              <a:t>Den styrkede pædagogiske læreplan </a:t>
            </a:r>
            <a:br>
              <a:rPr lang="da-DK" sz="2400" dirty="0"/>
            </a:br>
            <a:r>
              <a:rPr lang="da-DK" sz="2400" dirty="0"/>
              <a:t>– indhold og ambitioner</a:t>
            </a:r>
          </a:p>
          <a:p>
            <a:pPr marL="342900" indent="-342900">
              <a:spcAft>
                <a:spcPts val="1600"/>
              </a:spcAft>
            </a:pPr>
            <a:r>
              <a:rPr lang="da-DK" sz="2400" dirty="0"/>
              <a:t>Formål – hvorfor samspil og relationer, og hvad </a:t>
            </a:r>
            <a:br>
              <a:rPr lang="da-DK" sz="2400" dirty="0"/>
            </a:br>
            <a:r>
              <a:rPr lang="da-DK" sz="2400" dirty="0"/>
              <a:t>bliver vi klogere på?</a:t>
            </a:r>
          </a:p>
          <a:p>
            <a:pPr marL="342900" indent="-342900">
              <a:spcAft>
                <a:spcPts val="1600"/>
              </a:spcAft>
            </a:pPr>
            <a:r>
              <a:rPr lang="da-DK" sz="2400" dirty="0"/>
              <a:t>Selvevaluering om samspil og relationer (trin 1-2)</a:t>
            </a:r>
          </a:p>
          <a:p>
            <a:pPr marL="342900" indent="-342900">
              <a:spcAft>
                <a:spcPts val="1600"/>
              </a:spcAft>
            </a:pPr>
            <a:r>
              <a:rPr lang="da-DK" sz="2400" dirty="0"/>
              <a:t>Oplæg om samspil og relationer</a:t>
            </a:r>
          </a:p>
          <a:p>
            <a:pPr marL="342900" indent="-342900">
              <a:spcAft>
                <a:spcPts val="1600"/>
              </a:spcAft>
            </a:pPr>
            <a:r>
              <a:rPr lang="da-DK" sz="2400" dirty="0"/>
              <a:t>Dialog og refleksion (dialogkort, vej 1-3)</a:t>
            </a:r>
          </a:p>
          <a:p>
            <a:pPr marL="342900" indent="-342900">
              <a:spcAft>
                <a:spcPts val="1600"/>
              </a:spcAft>
            </a:pPr>
            <a:r>
              <a:rPr lang="da-DK" sz="2400" dirty="0"/>
              <a:t>Beslutning om konkrete handlinger (trin 3)</a:t>
            </a:r>
          </a:p>
          <a:p>
            <a:pPr marL="270000" indent="-270000">
              <a:spcAft>
                <a:spcPts val="600"/>
              </a:spcAft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5A00978-5608-5A45-80CF-6C152BDF8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33237" y="6356350"/>
            <a:ext cx="4181424" cy="365125"/>
          </a:xfrm>
        </p:spPr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07F075A-C13C-C64A-B9F2-07EB9ECB7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11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CF452068-F1F8-8F46-BE9C-FECCB9BED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718" y="585042"/>
            <a:ext cx="755960" cy="151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065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A360A7-38F2-984C-82AA-A4342EDF8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9110198" cy="1325563"/>
          </a:xfrm>
        </p:spPr>
        <p:txBody>
          <a:bodyPr/>
          <a:lstStyle/>
          <a:p>
            <a:r>
              <a:rPr lang="da-DK" dirty="0"/>
              <a:t>Den styrkede pædagogiske læreplan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C3B4EF9-9E46-3843-85CF-51471DB68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999" y="1980000"/>
            <a:ext cx="5424710" cy="4320000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Ambitioner</a:t>
            </a:r>
          </a:p>
          <a:p>
            <a:pPr marL="342900" lvl="1" indent="-342900"/>
            <a:r>
              <a:rPr lang="da-DK" dirty="0"/>
              <a:t>Vi skal realisere den styrkede pædagogiske læreplan. </a:t>
            </a:r>
          </a:p>
          <a:p>
            <a:pPr marL="342900" lvl="1" indent="-342900"/>
            <a:r>
              <a:rPr lang="da-DK" dirty="0"/>
              <a:t>Vi skal arbejde vedvarende med at styrke vores pædagogiske læringsmiljø.</a:t>
            </a:r>
          </a:p>
          <a:p>
            <a:pPr marL="342900" lvl="1" indent="-342900"/>
            <a:r>
              <a:rPr lang="da-DK" dirty="0"/>
              <a:t>Vi skal sikre, at alle børn trives, lærer, udvikler sig og dannes.</a:t>
            </a:r>
          </a:p>
          <a:p>
            <a:pPr marL="0" lvl="1" indent="0">
              <a:buNone/>
            </a:pPr>
            <a:r>
              <a:rPr lang="da-DK" sz="2000" dirty="0"/>
              <a:t/>
            </a:r>
            <a:br>
              <a:rPr lang="da-DK" sz="2000" dirty="0"/>
            </a:br>
            <a:endParaRPr lang="da-DK" sz="2000" b="1" dirty="0"/>
          </a:p>
          <a:p>
            <a:endParaRPr lang="da-DK" sz="2000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95EC1BC-3FCA-EE43-A5B0-C81B01E03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CD8488C-500C-AB46-95C4-E6817AF76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12</a:t>
            </a:fld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EA94AFEC-B1DD-2A4F-AD83-C13BE4A7E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3718" y="585042"/>
            <a:ext cx="755960" cy="1511921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31B83F47-4BD1-C442-8E69-D32E44A8A6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23504" y="2100148"/>
            <a:ext cx="2539444" cy="3593634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8326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Lige forbindelse 10">
            <a:extLst>
              <a:ext uri="{FF2B5EF4-FFF2-40B4-BE49-F238E27FC236}">
                <a16:creationId xmlns:a16="http://schemas.microsoft.com/office/drawing/2014/main" id="{00FBECE1-1057-1C4C-8B4B-4B19E794F49E}"/>
              </a:ext>
            </a:extLst>
          </p:cNvPr>
          <p:cNvCxnSpPr>
            <a:cxnSpLocks/>
          </p:cNvCxnSpPr>
          <p:nvPr/>
        </p:nvCxnSpPr>
        <p:spPr>
          <a:xfrm>
            <a:off x="7425140" y="1829834"/>
            <a:ext cx="37100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95EC1BC-3FCA-EE43-A5B0-C81B01E03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CD8488C-500C-AB46-95C4-E6817AF76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13</a:t>
            </a:fld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342F0614-9305-0D4E-8E80-67481C2D9A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6229" y="472722"/>
            <a:ext cx="6196922" cy="6127555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D9B22ED1-E699-B94E-A38E-77533947A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718" y="585042"/>
            <a:ext cx="755960" cy="1511921"/>
          </a:xfrm>
          <a:prstGeom prst="rect">
            <a:avLst/>
          </a:prstGeom>
        </p:spPr>
      </p:pic>
      <p:sp>
        <p:nvSpPr>
          <p:cNvPr id="10" name="Rektangel 9"/>
          <p:cNvSpPr/>
          <p:nvPr/>
        </p:nvSpPr>
        <p:spPr>
          <a:xfrm>
            <a:off x="7425140" y="1980000"/>
            <a:ext cx="3896964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buFont typeface="Wingdings" pitchFamily="2" charset="2"/>
            </a:pPr>
            <a:r>
              <a:rPr lang="da-DK" sz="2000" b="1" dirty="0"/>
              <a:t>Indhold </a:t>
            </a:r>
          </a:p>
          <a:p>
            <a:pPr marL="342900" lvl="1" indent="-342900">
              <a:spcAft>
                <a:spcPts val="1000"/>
              </a:spcAft>
              <a:buFont typeface="Wingdings" pitchFamily="2" charset="2"/>
              <a:buChar char="§"/>
            </a:pPr>
            <a:r>
              <a:rPr lang="da-DK" sz="2000" dirty="0"/>
              <a:t>Det fælles pædagogiske grundlag </a:t>
            </a:r>
          </a:p>
          <a:p>
            <a:pPr marL="342900" lvl="1" indent="-342900">
              <a:spcAft>
                <a:spcPts val="1000"/>
              </a:spcAft>
              <a:buFont typeface="Wingdings" pitchFamily="2" charset="2"/>
              <a:buChar char="§"/>
            </a:pPr>
            <a:r>
              <a:rPr lang="da-DK" sz="2000" dirty="0"/>
              <a:t>De seks læreplanstemaer</a:t>
            </a:r>
          </a:p>
          <a:p>
            <a:pPr marL="342900" lvl="1" indent="-342900">
              <a:spcAft>
                <a:spcPts val="1000"/>
              </a:spcAft>
              <a:buFont typeface="Wingdings" pitchFamily="2" charset="2"/>
              <a:buChar char="§"/>
            </a:pPr>
            <a:r>
              <a:rPr lang="da-DK" sz="2000" dirty="0"/>
              <a:t>Brede pædagogiske læringsmål</a:t>
            </a:r>
          </a:p>
        </p:txBody>
      </p:sp>
    </p:spTree>
    <p:extLst>
      <p:ext uri="{BB962C8B-B14F-4D97-AF65-F5344CB8AC3E}">
        <p14:creationId xmlns:p14="http://schemas.microsoft.com/office/powerpoint/2010/main" val="1216226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22E377-8B28-F948-B9DA-4DCA9AEF2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8976560" cy="1325563"/>
          </a:xfrm>
        </p:spPr>
        <p:txBody>
          <a:bodyPr/>
          <a:lstStyle/>
          <a:p>
            <a:r>
              <a:rPr lang="da-DK" dirty="0"/>
              <a:t>Hvad er formålet?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D40400-E972-9A4D-8428-32055F16E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8976560" cy="4320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da-DK" sz="2000" b="1" dirty="0"/>
              <a:t>Samspil og relationer </a:t>
            </a:r>
            <a:r>
              <a:rPr lang="da-DK" sz="2000" dirty="0"/>
              <a:t>af høj kvalitet er afgørende for at kunne </a:t>
            </a:r>
            <a:br>
              <a:rPr lang="da-DK" sz="2000" dirty="0"/>
            </a:br>
            <a:r>
              <a:rPr lang="da-DK" sz="2000" dirty="0"/>
              <a:t>give børnene de bedste betingelser for trivsel, læring, udvikling og dannelse.</a:t>
            </a:r>
            <a:br>
              <a:rPr lang="da-DK" sz="2000" dirty="0"/>
            </a:br>
            <a:endParaRPr lang="da-DK" sz="2000" dirty="0"/>
          </a:p>
          <a:p>
            <a:pPr marL="0" indent="0">
              <a:buNone/>
            </a:pPr>
            <a:r>
              <a:rPr lang="da-DK" sz="2000" b="1" dirty="0"/>
              <a:t>Selvevaluering</a:t>
            </a:r>
            <a:r>
              <a:rPr lang="da-DK" sz="2000" dirty="0"/>
              <a:t> giver os svar på, hvilke dele af vores praksis vi skal </a:t>
            </a:r>
            <a:br>
              <a:rPr lang="da-DK" sz="2000" dirty="0"/>
            </a:br>
            <a:r>
              <a:rPr lang="da-DK" sz="2000" dirty="0"/>
              <a:t>udvikle og styrke.</a:t>
            </a:r>
            <a:br>
              <a:rPr lang="da-DK" sz="2000" dirty="0"/>
            </a:br>
            <a:endParaRPr lang="da-DK" sz="2000" dirty="0"/>
          </a:p>
          <a:p>
            <a:pPr marL="0" indent="0">
              <a:spcBef>
                <a:spcPts val="0"/>
              </a:spcBef>
              <a:buNone/>
            </a:pPr>
            <a:r>
              <a:rPr lang="da-DK" sz="2000" b="1" dirty="0"/>
              <a:t>Dialogkort </a:t>
            </a:r>
            <a:r>
              <a:rPr lang="da-DK" sz="2000" dirty="0"/>
              <a:t>giver afsæt for drøftelser og refleksioner i fællesskab.</a:t>
            </a:r>
            <a:br>
              <a:rPr lang="da-DK" sz="2000" dirty="0"/>
            </a:br>
            <a:endParaRPr lang="da-DK" sz="2000" dirty="0"/>
          </a:p>
          <a:p>
            <a:pPr marL="0" indent="0">
              <a:spcBef>
                <a:spcPts val="0"/>
              </a:spcBef>
              <a:buNone/>
            </a:pPr>
            <a:r>
              <a:rPr lang="da-DK" sz="2000" b="1" dirty="0"/>
              <a:t>De næste skridt </a:t>
            </a:r>
            <a:r>
              <a:rPr lang="da-DK" sz="2000" dirty="0"/>
              <a:t>hjælper os til at lægge en fælles plan for en </a:t>
            </a:r>
            <a:br>
              <a:rPr lang="da-DK" sz="2000" dirty="0"/>
            </a:br>
            <a:r>
              <a:rPr lang="da-DK" sz="2000" dirty="0"/>
              <a:t>længerevarende proces.</a:t>
            </a:r>
          </a:p>
          <a:p>
            <a:pPr marL="1800" indent="0">
              <a:spcAft>
                <a:spcPts val="600"/>
              </a:spcAft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5A00978-5608-5A45-80CF-6C152BDF8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07F075A-C13C-C64A-B9F2-07EB9ECB7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14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4E63C8B1-B8D6-A04E-832F-7274AF4FB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718" y="585042"/>
            <a:ext cx="755960" cy="151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31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22E377-8B28-F948-B9DA-4DCA9AEF2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8976560" cy="1325563"/>
          </a:xfrm>
        </p:spPr>
        <p:txBody>
          <a:bodyPr/>
          <a:lstStyle/>
          <a:p>
            <a:r>
              <a:rPr lang="da-DK" dirty="0"/>
              <a:t>Hvad ved vi, når vi er færdige i dag?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D40400-E972-9A4D-8428-32055F16E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8976560" cy="4320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da-DK" sz="2000" b="1" dirty="0"/>
              <a:t>Vi er blevet klogere på samspil og relationer </a:t>
            </a:r>
            <a:br>
              <a:rPr lang="da-DK" sz="2000" b="1" dirty="0"/>
            </a:br>
            <a:r>
              <a:rPr lang="da-DK" sz="2000" dirty="0"/>
              <a:t>– ved at høre mere om samspil og relationer i filmen og oplægget.</a:t>
            </a:r>
            <a:br>
              <a:rPr lang="da-DK" sz="2000" dirty="0"/>
            </a:br>
            <a:endParaRPr lang="da-DK" sz="2000" b="1" dirty="0"/>
          </a:p>
          <a:p>
            <a:pPr marL="0" indent="0">
              <a:buNone/>
            </a:pPr>
            <a:r>
              <a:rPr lang="da-DK" sz="2000" b="1" dirty="0"/>
              <a:t>Vi er blevet klogere på vores egen praksis med samspil og relationer</a:t>
            </a:r>
            <a:br>
              <a:rPr lang="da-DK" sz="2000" b="1" dirty="0"/>
            </a:br>
            <a:r>
              <a:rPr lang="da-DK" sz="2000" dirty="0"/>
              <a:t>– ved at have drøftet og reflekteret ud fra selvevalueringen og dialogkortene.</a:t>
            </a:r>
            <a:br>
              <a:rPr lang="da-DK" sz="2000" dirty="0"/>
            </a:br>
            <a:endParaRPr lang="da-DK" sz="2000" b="1" dirty="0"/>
          </a:p>
          <a:p>
            <a:pPr marL="0" indent="0">
              <a:buNone/>
            </a:pPr>
            <a:r>
              <a:rPr lang="da-DK" sz="2000" b="1" dirty="0"/>
              <a:t>Vi ved, hvad vores næste skridt er, så vi kan arbejde med at </a:t>
            </a:r>
            <a:br>
              <a:rPr lang="da-DK" sz="2000" b="1" dirty="0"/>
            </a:br>
            <a:r>
              <a:rPr lang="da-DK" sz="2000" b="1" dirty="0"/>
              <a:t>udvikle vores praksis med samspil og relationer</a:t>
            </a:r>
            <a:br>
              <a:rPr lang="da-DK" sz="2000" b="1" dirty="0"/>
            </a:br>
            <a:r>
              <a:rPr lang="da-DK" sz="2000" dirty="0"/>
              <a:t>– ved at have gennemført selvevalueringen og besluttet vores næste skridt. </a:t>
            </a:r>
          </a:p>
          <a:p>
            <a:pPr marL="1800" indent="0">
              <a:spcAft>
                <a:spcPts val="600"/>
              </a:spcAft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5A00978-5608-5A45-80CF-6C152BDF8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07F075A-C13C-C64A-B9F2-07EB9ECB7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15</a:t>
            </a:fld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BBCFF3C4-09FA-214A-93F2-5F27A69D8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718" y="585042"/>
            <a:ext cx="755960" cy="151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55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DB24A8-00F4-924E-9A0C-E3B7B8ED1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Redskab til selvevaluering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6F1FFCA-DBEE-6C41-81B6-299972F2F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6870200" cy="4320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da-DK" sz="2000" b="1" dirty="0"/>
              <a:t>Ved at arbejde med selvevaluering kan vi: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a-DK" sz="2000" dirty="0"/>
              <a:t>Drøfte, finde fælles forståelser og analysere os frem til, hvilke dele af vores pædagogiske praksis der skal styrkes, så den bliver i tråd med den styrkede pædagogiske læreplan.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a-DK" dirty="0"/>
              <a:t>F</a:t>
            </a:r>
            <a:r>
              <a:rPr lang="da-DK" sz="2000" dirty="0"/>
              <a:t>å konkretiseret de næste skridt, så vores dialog fører </a:t>
            </a:r>
            <a:br>
              <a:rPr lang="da-DK" sz="2000" dirty="0"/>
            </a:br>
            <a:r>
              <a:rPr lang="da-DK" sz="2000" dirty="0"/>
              <a:t>til en justeret pædagogisk praksis.</a:t>
            </a:r>
          </a:p>
          <a:p>
            <a:pPr marL="1800" indent="0"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A45C25A-DB7C-DE4E-BBD8-EA9F5C709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65ECB73-08CE-9B44-911A-020CAD73D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16</a:t>
            </a:fld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968FF0CF-8E90-634D-A22F-6B14F2336D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588502" y="2058692"/>
            <a:ext cx="2543942" cy="3599998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8298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DB24A8-00F4-924E-9A0C-E3B7B8ED1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Selvevaluering, trin 1-2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6F1FFCA-DBEE-6C41-81B6-299972F2F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5253237" cy="4320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da-DK" sz="2000" b="1" dirty="0"/>
              <a:t>REFLEKTÉR 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a-DK" sz="2000" dirty="0"/>
              <a:t>Vi gennemgår og drøfter refleksions-</a:t>
            </a:r>
            <a:br>
              <a:rPr lang="da-DK" sz="2000" dirty="0"/>
            </a:br>
            <a:r>
              <a:rPr lang="da-DK" sz="2000" dirty="0"/>
              <a:t>spørgsmålene. 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a-DK" sz="2000" dirty="0"/>
              <a:t>Vi skal tage udgangspunkt i vores </a:t>
            </a:r>
            <a:br>
              <a:rPr lang="da-DK" sz="2000" dirty="0"/>
            </a:br>
            <a:r>
              <a:rPr lang="da-DK" sz="2000" dirty="0"/>
              <a:t>daglige praksis og konkrete eksempler. 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a-DK" sz="2000" dirty="0"/>
          </a:p>
          <a:p>
            <a:pPr marL="0" indent="0">
              <a:spcBef>
                <a:spcPts val="0"/>
              </a:spcBef>
              <a:buNone/>
            </a:pPr>
            <a:r>
              <a:rPr lang="da-DK" sz="2000" b="1" dirty="0"/>
              <a:t>VURDÉR 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a-DK" sz="2000" dirty="0"/>
              <a:t>Vi skal diskutere spørgsmålet </a:t>
            </a:r>
            <a:br>
              <a:rPr lang="da-DK" sz="2000" dirty="0"/>
            </a:br>
            <a:r>
              <a:rPr lang="da-DK" sz="2000" dirty="0"/>
              <a:t>med udgangspunkt i den </a:t>
            </a:r>
            <a:br>
              <a:rPr lang="da-DK" sz="2000" dirty="0"/>
            </a:br>
            <a:r>
              <a:rPr lang="da-DK" sz="2000" dirty="0"/>
              <a:t>seneste måned. </a:t>
            </a:r>
          </a:p>
          <a:p>
            <a:pPr marL="1800" indent="0"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A45C25A-DB7C-DE4E-BBD8-EA9F5C709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65ECB73-08CE-9B44-911A-020CAD73D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17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460A6FA4-9AAB-0542-9FE6-8B1239BCC9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588502" y="2058692"/>
            <a:ext cx="2543941" cy="3599998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  <p:pic>
        <p:nvPicPr>
          <p:cNvPr id="10" name="Grafik 9" descr="Tale">
            <a:extLst>
              <a:ext uri="{FF2B5EF4-FFF2-40B4-BE49-F238E27FC236}">
                <a16:creationId xmlns:a16="http://schemas.microsoft.com/office/drawing/2014/main" id="{1AB5B7C5-65A6-5144-AB0F-D52DEA622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flipH="1">
            <a:off x="4950738" y="4131733"/>
            <a:ext cx="3218306" cy="2508363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C586236A-EC57-C944-B36B-33AD5E8A44B1}"/>
              </a:ext>
            </a:extLst>
          </p:cNvPr>
          <p:cNvSpPr txBox="1"/>
          <p:nvPr/>
        </p:nvSpPr>
        <p:spPr>
          <a:xfrm>
            <a:off x="5564683" y="4711097"/>
            <a:ext cx="231377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solidFill>
                  <a:schemeClr val="bg1"/>
                </a:solidFill>
              </a:rPr>
              <a:t>Vi fortsætter med trin 3 efter at have arbejdet </a:t>
            </a:r>
            <a:br>
              <a:rPr lang="da-DK" sz="1400" dirty="0">
                <a:solidFill>
                  <a:schemeClr val="bg1"/>
                </a:solidFill>
              </a:rPr>
            </a:br>
            <a:r>
              <a:rPr lang="da-DK" sz="1400" dirty="0">
                <a:solidFill>
                  <a:schemeClr val="bg1"/>
                </a:solidFill>
              </a:rPr>
              <a:t>mere med samspil </a:t>
            </a:r>
            <a:br>
              <a:rPr lang="da-DK" sz="1400" dirty="0">
                <a:solidFill>
                  <a:schemeClr val="bg1"/>
                </a:solidFill>
              </a:rPr>
            </a:br>
            <a:r>
              <a:rPr lang="da-DK" sz="1400" dirty="0">
                <a:solidFill>
                  <a:schemeClr val="bg1"/>
                </a:solidFill>
              </a:rPr>
              <a:t>og relationer </a:t>
            </a:r>
          </a:p>
          <a:p>
            <a:endParaRPr lang="da-DK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860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DB24A8-00F4-924E-9A0C-E3B7B8ED1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Oplæg om samspil og relationer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6F1FFCA-DBEE-6C41-81B6-299972F2F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6870200" cy="4320000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Forskningen om samspil og relationer peger på, at: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Samspil og relationer er afgørende for børns sociale </a:t>
            </a:r>
            <a:br>
              <a:rPr lang="da-DK" dirty="0"/>
            </a:br>
            <a:r>
              <a:rPr lang="da-DK" dirty="0"/>
              <a:t>og især kognitive udvikling.</a:t>
            </a:r>
          </a:p>
          <a:p>
            <a:r>
              <a:rPr lang="da-DK" dirty="0"/>
              <a:t>Børnenes udbytte af pædagogiske indsatser er større, når der er etableret gode relationer mellem børn og voksne.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Relationer af høj kvalitet er udgangspunktet for det gode samspil og de gode interaktioner mellem børn og voksne. 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A45C25A-DB7C-DE4E-BBD8-EA9F5C709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65ECB73-08CE-9B44-911A-020CAD73D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18</a:t>
            </a:fld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4D7C5745-E590-984C-9F33-AE92F4DD56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588502" y="2058692"/>
            <a:ext cx="2543942" cy="3599998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27922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654F0F-71D6-704A-9834-C490F031B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8971662" cy="1325563"/>
          </a:xfrm>
        </p:spPr>
        <p:txBody>
          <a:bodyPr/>
          <a:lstStyle/>
          <a:p>
            <a:r>
              <a:rPr lang="da-DK" dirty="0"/>
              <a:t>Tryg tilknytning i relationerne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7961CC-EE4A-9F46-87DE-6251E0DA5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8000" y="1980000"/>
            <a:ext cx="5580000" cy="4878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Tryg tilknytning i dagtilbuddet er en særlig vigtig tilknytning for de små børn.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Den trygge voksne er basen, hvorfra børnene udforsker verden.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Når den voksne er sensitiv over for hele </a:t>
            </a:r>
            <a:br>
              <a:rPr lang="da-DK" dirty="0"/>
            </a:br>
            <a:r>
              <a:rPr lang="da-DK" dirty="0"/>
              <a:t>børnegruppen, har det betydning for det enkelte barn.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Det har en stor betydning for børnene, </a:t>
            </a:r>
            <a:br>
              <a:rPr lang="da-DK" dirty="0"/>
            </a:br>
            <a:r>
              <a:rPr lang="da-DK" dirty="0"/>
              <a:t>at de voksne viser oprigtighed og interesse.</a:t>
            </a:r>
          </a:p>
          <a:p>
            <a:pPr>
              <a:spcAft>
                <a:spcPts val="600"/>
              </a:spcAft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C7FFEE5-12D4-514E-A08A-E4774E3BD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42585A2-5C6D-A443-AE8A-1BA939ACC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19</a:t>
            </a:fld>
            <a:endParaRPr lang="da-DK" dirty="0"/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32C65C07-DF94-8C42-86E7-6995366F6D4C}"/>
              </a:ext>
            </a:extLst>
          </p:cNvPr>
          <p:cNvGrpSpPr/>
          <p:nvPr/>
        </p:nvGrpSpPr>
        <p:grpSpPr>
          <a:xfrm>
            <a:off x="10273719" y="695241"/>
            <a:ext cx="760858" cy="1358636"/>
            <a:chOff x="10202002" y="802815"/>
            <a:chExt cx="760858" cy="1358636"/>
          </a:xfrm>
        </p:grpSpPr>
        <p:sp>
          <p:nvSpPr>
            <p:cNvPr id="8" name="Tekstfelt 7">
              <a:extLst>
                <a:ext uri="{FF2B5EF4-FFF2-40B4-BE49-F238E27FC236}">
                  <a16:creationId xmlns:a16="http://schemas.microsoft.com/office/drawing/2014/main" id="{13BA3919-CA56-DA48-9D6E-9D2F03616F73}"/>
                </a:ext>
              </a:extLst>
            </p:cNvPr>
            <p:cNvSpPr txBox="1"/>
            <p:nvPr/>
          </p:nvSpPr>
          <p:spPr>
            <a:xfrm>
              <a:off x="10202002" y="802815"/>
              <a:ext cx="7608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2000" dirty="0">
                  <a:solidFill>
                    <a:schemeClr val="bg1"/>
                  </a:solidFill>
                </a:rPr>
                <a:t>VEJ</a:t>
              </a:r>
            </a:p>
          </p:txBody>
        </p:sp>
        <p:sp>
          <p:nvSpPr>
            <p:cNvPr id="9" name="Tekstfelt 8">
              <a:extLst>
                <a:ext uri="{FF2B5EF4-FFF2-40B4-BE49-F238E27FC236}">
                  <a16:creationId xmlns:a16="http://schemas.microsoft.com/office/drawing/2014/main" id="{34CAF560-11BC-744A-B103-E16255EADCEC}"/>
                </a:ext>
              </a:extLst>
            </p:cNvPr>
            <p:cNvSpPr txBox="1"/>
            <p:nvPr/>
          </p:nvSpPr>
          <p:spPr>
            <a:xfrm>
              <a:off x="10202002" y="1053455"/>
              <a:ext cx="760858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6600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pic>
        <p:nvPicPr>
          <p:cNvPr id="12" name="Billede 11">
            <a:extLst>
              <a:ext uri="{FF2B5EF4-FFF2-40B4-BE49-F238E27FC236}">
                <a16:creationId xmlns:a16="http://schemas.microsoft.com/office/drawing/2014/main" id="{8144432E-81EF-954B-A919-F3B4005C6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36175"/>
            <a:ext cx="4175432" cy="422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259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654F0F-71D6-704A-9834-C490F031B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25369"/>
            <a:ext cx="8971662" cy="1325563"/>
          </a:xfrm>
        </p:spPr>
        <p:txBody>
          <a:bodyPr/>
          <a:lstStyle/>
          <a:p>
            <a:r>
              <a:rPr lang="da-DK" dirty="0"/>
              <a:t>Samspil som redskab </a:t>
            </a:r>
            <a:br>
              <a:rPr lang="da-DK" dirty="0"/>
            </a:br>
            <a:r>
              <a:rPr lang="da-DK" dirty="0"/>
              <a:t>for læring og udvikling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7961CC-EE4A-9F46-87DE-6251E0DA5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8000" y="1980000"/>
            <a:ext cx="5912000" cy="3865831"/>
          </a:xfrm>
        </p:spPr>
        <p:txBody>
          <a:bodyPr/>
          <a:lstStyle/>
          <a:p>
            <a:r>
              <a:rPr lang="da-DK" dirty="0"/>
              <a:t>Relationer og samspil er udgangspunktet for læring.</a:t>
            </a:r>
          </a:p>
          <a:p>
            <a:r>
              <a:rPr lang="da-DK" dirty="0"/>
              <a:t>Det er afgørende vigtigt, at børnene er aktive sociale deltagere sammen med de voksne.</a:t>
            </a:r>
          </a:p>
          <a:p>
            <a:r>
              <a:rPr lang="da-DK" dirty="0"/>
              <a:t>Det er afgørende vigtigt, at børn og voksne er fælles om at løse en udfordring eller tænker sammen.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C7FFEE5-12D4-514E-A08A-E4774E3BD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42585A2-5C6D-A443-AE8A-1BA939ACC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20</a:t>
            </a:fld>
            <a:endParaRPr lang="da-DK" dirty="0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A5F168CE-6620-E74C-A124-9206F867C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89" y="2793504"/>
            <a:ext cx="4306811" cy="392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557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DB24A8-00F4-924E-9A0C-E3B7B8ED1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Kommunikation virker bedst, når: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6F1FFCA-DBEE-6C41-81B6-299972F2F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8978400" cy="4320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Verbal og nonverbal kommunikation bliver brugt samtidigt.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Der stilles åbne spørgsmål, såsom ”hvad tror du, der sker, hvis…?”.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Den voksne er opmærksom på børnenes ansigtsudtryk og kropssprog.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Den voksne er opmærksom på at gentage børnenes tale og spørge </a:t>
            </a:r>
            <a:br>
              <a:rPr lang="da-DK" dirty="0"/>
            </a:br>
            <a:r>
              <a:rPr lang="da-DK" dirty="0"/>
              <a:t>ind til det, børnene fortæller og er optaget af.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Der er plads til børnenes tale og ideer.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3A45C25A-DB7C-DE4E-BBD8-EA9F5C709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65ECB73-08CE-9B44-911A-020CAD73D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21</a:t>
            </a:fld>
            <a:endParaRPr lang="da-DK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C0726469-C82F-A343-82A9-9B2A5276960C}"/>
              </a:ext>
            </a:extLst>
          </p:cNvPr>
          <p:cNvSpPr txBox="1"/>
          <p:nvPr/>
        </p:nvSpPr>
        <p:spPr>
          <a:xfrm>
            <a:off x="6079067" y="4859867"/>
            <a:ext cx="5034133" cy="1376269"/>
          </a:xfrm>
          <a:prstGeom prst="rect">
            <a:avLst/>
          </a:prstGeom>
          <a:solidFill>
            <a:schemeClr val="accent2"/>
          </a:solidFill>
        </p:spPr>
        <p:txBody>
          <a:bodyPr wrap="square" lIns="288000" tIns="288000" rIns="288000" bIns="251999" rtlCol="0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At arbejde med kommunikation </a:t>
            </a:r>
            <a:br>
              <a:rPr lang="da-DK" dirty="0">
                <a:solidFill>
                  <a:schemeClr val="bg1"/>
                </a:solidFill>
              </a:rPr>
            </a:br>
            <a:r>
              <a:rPr lang="da-DK" dirty="0">
                <a:solidFill>
                  <a:schemeClr val="bg1"/>
                </a:solidFill>
              </a:rPr>
              <a:t>med børn kræver opmærksomhed </a:t>
            </a:r>
            <a:br>
              <a:rPr lang="da-DK" dirty="0">
                <a:solidFill>
                  <a:schemeClr val="bg1"/>
                </a:solidFill>
              </a:rPr>
            </a:br>
            <a:r>
              <a:rPr lang="da-DK" dirty="0">
                <a:solidFill>
                  <a:schemeClr val="bg1"/>
                </a:solidFill>
              </a:rPr>
              <a:t>og kompetence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548BEB93-32A3-894B-8F94-7D010D113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2552" y="4140201"/>
            <a:ext cx="569418" cy="113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3611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654F0F-71D6-704A-9834-C490F031B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999" y="325369"/>
            <a:ext cx="9527261" cy="1325563"/>
          </a:xfrm>
        </p:spPr>
        <p:txBody>
          <a:bodyPr/>
          <a:lstStyle/>
          <a:p>
            <a:r>
              <a:rPr lang="da-DK" dirty="0"/>
              <a:t>Børns deltagelse og medbestemmelse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7961CC-EE4A-9F46-87DE-6251E0DA5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8000" y="1980000"/>
            <a:ext cx="6017544" cy="3865831"/>
          </a:xfrm>
        </p:spPr>
        <p:txBody>
          <a:bodyPr/>
          <a:lstStyle/>
          <a:p>
            <a:r>
              <a:rPr lang="da-DK" dirty="0"/>
              <a:t>Medbestemmelse fremmer deltagelse i pædagogiske aktiviteter.</a:t>
            </a:r>
          </a:p>
          <a:p>
            <a:r>
              <a:rPr lang="da-DK" dirty="0"/>
              <a:t>Det er afgørende at arbejde med inddragelse og medbestemmelse.</a:t>
            </a:r>
          </a:p>
          <a:p>
            <a:r>
              <a:rPr lang="da-DK" dirty="0"/>
              <a:t>Det er afgørende at lære børnene at samarbejde.</a:t>
            </a:r>
          </a:p>
          <a:p>
            <a:endParaRPr lang="da-DK" dirty="0"/>
          </a:p>
          <a:p>
            <a:pPr marL="1800" indent="0"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C7FFEE5-12D4-514E-A08A-E4774E3BD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42585A2-5C6D-A443-AE8A-1BA939ACC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22</a:t>
            </a:fld>
            <a:endParaRPr lang="da-DK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13BA3919-CA56-DA48-9D6E-9D2F03616F73}"/>
              </a:ext>
            </a:extLst>
          </p:cNvPr>
          <p:cNvSpPr txBox="1"/>
          <p:nvPr/>
        </p:nvSpPr>
        <p:spPr>
          <a:xfrm>
            <a:off x="10202002" y="802815"/>
            <a:ext cx="760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dirty="0">
                <a:solidFill>
                  <a:schemeClr val="bg1"/>
                </a:solidFill>
              </a:rPr>
              <a:t>VEJ</a:t>
            </a:r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06FE18C9-68A5-3048-B6F6-5638A5920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9405"/>
            <a:ext cx="4271373" cy="396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877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307629-D8E0-3A48-9AE6-0E29799F8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Film om samspil og relationer i det pædagogiske læringsmiljø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DB56A9A-44F9-B540-B9EE-6352E564A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5A723CD-C466-4A47-8D99-9BE7C7C7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23</a:t>
            </a:fld>
            <a:endParaRPr lang="da-DK" dirty="0"/>
          </a:p>
        </p:txBody>
      </p: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4A55CF5F-A491-3A48-AEC1-9D4258C1A12F}"/>
              </a:ext>
            </a:extLst>
          </p:cNvPr>
          <p:cNvGrpSpPr/>
          <p:nvPr/>
        </p:nvGrpSpPr>
        <p:grpSpPr>
          <a:xfrm>
            <a:off x="2324100" y="2019299"/>
            <a:ext cx="7556500" cy="4250531"/>
            <a:chOff x="2324100" y="2019299"/>
            <a:chExt cx="7556500" cy="4250531"/>
          </a:xfrm>
        </p:grpSpPr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id="{77081D7B-D068-124D-9D70-247DD3538CE1}"/>
                </a:ext>
              </a:extLst>
            </p:cNvPr>
            <p:cNvGrpSpPr/>
            <p:nvPr/>
          </p:nvGrpSpPr>
          <p:grpSpPr>
            <a:xfrm>
              <a:off x="2324100" y="2019299"/>
              <a:ext cx="7556500" cy="4250531"/>
              <a:chOff x="2324100" y="2019299"/>
              <a:chExt cx="7556500" cy="4250531"/>
            </a:xfrm>
          </p:grpSpPr>
          <p:sp>
            <p:nvSpPr>
              <p:cNvPr id="3" name="Rektangel 2">
                <a:extLst>
                  <a:ext uri="{FF2B5EF4-FFF2-40B4-BE49-F238E27FC236}">
                    <a16:creationId xmlns:a16="http://schemas.microsoft.com/office/drawing/2014/main" id="{537230BE-C88D-DD49-B5F2-4F7D9404D048}"/>
                  </a:ext>
                </a:extLst>
              </p:cNvPr>
              <p:cNvSpPr/>
              <p:nvPr/>
            </p:nvSpPr>
            <p:spPr>
              <a:xfrm>
                <a:off x="2324100" y="2019299"/>
                <a:ext cx="7556500" cy="42505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50800" dir="5400000" algn="ctr" rotWithShape="0">
                  <a:schemeClr val="bg1">
                    <a:lumMod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pic>
            <p:nvPicPr>
              <p:cNvPr id="6" name="Pladsholder til indhold 11">
                <a:extLst>
                  <a:ext uri="{FF2B5EF4-FFF2-40B4-BE49-F238E27FC236}">
                    <a16:creationId xmlns:a16="http://schemas.microsoft.com/office/drawing/2014/main" id="{5B830EFA-3A11-6B48-9F75-4A40F9F5F97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5372" t="1947" r="1227" b="2427"/>
              <a:stretch/>
            </p:blipFill>
            <p:spPr>
              <a:xfrm>
                <a:off x="2655737" y="2115049"/>
                <a:ext cx="7181922" cy="4138880"/>
              </a:xfrm>
              <a:prstGeom prst="rect">
                <a:avLst/>
              </a:prstGeom>
            </p:spPr>
          </p:pic>
        </p:grpSp>
        <p:grpSp>
          <p:nvGrpSpPr>
            <p:cNvPr id="11" name="Gruppe 10">
              <a:extLst>
                <a:ext uri="{FF2B5EF4-FFF2-40B4-BE49-F238E27FC236}">
                  <a16:creationId xmlns:a16="http://schemas.microsoft.com/office/drawing/2014/main" id="{354D33C6-755F-5B41-BD34-360072F07E7C}"/>
                </a:ext>
              </a:extLst>
            </p:cNvPr>
            <p:cNvGrpSpPr/>
            <p:nvPr/>
          </p:nvGrpSpPr>
          <p:grpSpPr>
            <a:xfrm>
              <a:off x="5662210" y="3700915"/>
              <a:ext cx="909821" cy="556294"/>
              <a:chOff x="5662210" y="3700915"/>
              <a:chExt cx="909821" cy="556294"/>
            </a:xfrm>
          </p:grpSpPr>
          <p:sp>
            <p:nvSpPr>
              <p:cNvPr id="9" name="Afrundet rektangel 8">
                <a:hlinkClick r:id="rId4"/>
                <a:extLst>
                  <a:ext uri="{FF2B5EF4-FFF2-40B4-BE49-F238E27FC236}">
                    <a16:creationId xmlns:a16="http://schemas.microsoft.com/office/drawing/2014/main" id="{2886264A-A3E9-3348-ABED-3CFB20062E15}"/>
                  </a:ext>
                </a:extLst>
              </p:cNvPr>
              <p:cNvSpPr/>
              <p:nvPr/>
            </p:nvSpPr>
            <p:spPr>
              <a:xfrm>
                <a:off x="5662210" y="3700915"/>
                <a:ext cx="909821" cy="556294"/>
              </a:xfrm>
              <a:custGeom>
                <a:avLst/>
                <a:gdLst>
                  <a:gd name="connsiteX0" fmla="*/ 0 w 884089"/>
                  <a:gd name="connsiteY0" fmla="*/ 88902 h 533400"/>
                  <a:gd name="connsiteX1" fmla="*/ 88902 w 884089"/>
                  <a:gd name="connsiteY1" fmla="*/ 0 h 533400"/>
                  <a:gd name="connsiteX2" fmla="*/ 795187 w 884089"/>
                  <a:gd name="connsiteY2" fmla="*/ 0 h 533400"/>
                  <a:gd name="connsiteX3" fmla="*/ 884089 w 884089"/>
                  <a:gd name="connsiteY3" fmla="*/ 88902 h 533400"/>
                  <a:gd name="connsiteX4" fmla="*/ 884089 w 884089"/>
                  <a:gd name="connsiteY4" fmla="*/ 444498 h 533400"/>
                  <a:gd name="connsiteX5" fmla="*/ 795187 w 884089"/>
                  <a:gd name="connsiteY5" fmla="*/ 533400 h 533400"/>
                  <a:gd name="connsiteX6" fmla="*/ 88902 w 884089"/>
                  <a:gd name="connsiteY6" fmla="*/ 533400 h 533400"/>
                  <a:gd name="connsiteX7" fmla="*/ 0 w 884089"/>
                  <a:gd name="connsiteY7" fmla="*/ 444498 h 533400"/>
                  <a:gd name="connsiteX8" fmla="*/ 0 w 884089"/>
                  <a:gd name="connsiteY8" fmla="*/ 88902 h 533400"/>
                  <a:gd name="connsiteX0" fmla="*/ 0 w 884089"/>
                  <a:gd name="connsiteY0" fmla="*/ 94272 h 538770"/>
                  <a:gd name="connsiteX1" fmla="*/ 88902 w 884089"/>
                  <a:gd name="connsiteY1" fmla="*/ 5370 h 538770"/>
                  <a:gd name="connsiteX2" fmla="*/ 795187 w 884089"/>
                  <a:gd name="connsiteY2" fmla="*/ 5370 h 538770"/>
                  <a:gd name="connsiteX3" fmla="*/ 884089 w 884089"/>
                  <a:gd name="connsiteY3" fmla="*/ 94272 h 538770"/>
                  <a:gd name="connsiteX4" fmla="*/ 884089 w 884089"/>
                  <a:gd name="connsiteY4" fmla="*/ 449868 h 538770"/>
                  <a:gd name="connsiteX5" fmla="*/ 795187 w 884089"/>
                  <a:gd name="connsiteY5" fmla="*/ 538770 h 538770"/>
                  <a:gd name="connsiteX6" fmla="*/ 88902 w 884089"/>
                  <a:gd name="connsiteY6" fmla="*/ 538770 h 538770"/>
                  <a:gd name="connsiteX7" fmla="*/ 0 w 884089"/>
                  <a:gd name="connsiteY7" fmla="*/ 449868 h 538770"/>
                  <a:gd name="connsiteX8" fmla="*/ 0 w 884089"/>
                  <a:gd name="connsiteY8" fmla="*/ 94272 h 538770"/>
                  <a:gd name="connsiteX0" fmla="*/ 0 w 884089"/>
                  <a:gd name="connsiteY0" fmla="*/ 99529 h 544027"/>
                  <a:gd name="connsiteX1" fmla="*/ 88902 w 884089"/>
                  <a:gd name="connsiteY1" fmla="*/ 10627 h 544027"/>
                  <a:gd name="connsiteX2" fmla="*/ 795187 w 884089"/>
                  <a:gd name="connsiteY2" fmla="*/ 10627 h 544027"/>
                  <a:gd name="connsiteX3" fmla="*/ 884089 w 884089"/>
                  <a:gd name="connsiteY3" fmla="*/ 99529 h 544027"/>
                  <a:gd name="connsiteX4" fmla="*/ 884089 w 884089"/>
                  <a:gd name="connsiteY4" fmla="*/ 455125 h 544027"/>
                  <a:gd name="connsiteX5" fmla="*/ 795187 w 884089"/>
                  <a:gd name="connsiteY5" fmla="*/ 544027 h 544027"/>
                  <a:gd name="connsiteX6" fmla="*/ 88902 w 884089"/>
                  <a:gd name="connsiteY6" fmla="*/ 544027 h 544027"/>
                  <a:gd name="connsiteX7" fmla="*/ 0 w 884089"/>
                  <a:gd name="connsiteY7" fmla="*/ 455125 h 544027"/>
                  <a:gd name="connsiteX8" fmla="*/ 0 w 884089"/>
                  <a:gd name="connsiteY8" fmla="*/ 99529 h 544027"/>
                  <a:gd name="connsiteX0" fmla="*/ 7161 w 891250"/>
                  <a:gd name="connsiteY0" fmla="*/ 99529 h 544027"/>
                  <a:gd name="connsiteX1" fmla="*/ 96063 w 891250"/>
                  <a:gd name="connsiteY1" fmla="*/ 10627 h 544027"/>
                  <a:gd name="connsiteX2" fmla="*/ 802348 w 891250"/>
                  <a:gd name="connsiteY2" fmla="*/ 10627 h 544027"/>
                  <a:gd name="connsiteX3" fmla="*/ 891250 w 891250"/>
                  <a:gd name="connsiteY3" fmla="*/ 99529 h 544027"/>
                  <a:gd name="connsiteX4" fmla="*/ 891250 w 891250"/>
                  <a:gd name="connsiteY4" fmla="*/ 455125 h 544027"/>
                  <a:gd name="connsiteX5" fmla="*/ 802348 w 891250"/>
                  <a:gd name="connsiteY5" fmla="*/ 544027 h 544027"/>
                  <a:gd name="connsiteX6" fmla="*/ 96063 w 891250"/>
                  <a:gd name="connsiteY6" fmla="*/ 544027 h 544027"/>
                  <a:gd name="connsiteX7" fmla="*/ 7161 w 891250"/>
                  <a:gd name="connsiteY7" fmla="*/ 455125 h 544027"/>
                  <a:gd name="connsiteX8" fmla="*/ 7161 w 891250"/>
                  <a:gd name="connsiteY8" fmla="*/ 99529 h 544027"/>
                  <a:gd name="connsiteX0" fmla="*/ 10627 w 894716"/>
                  <a:gd name="connsiteY0" fmla="*/ 99529 h 544027"/>
                  <a:gd name="connsiteX1" fmla="*/ 99529 w 894716"/>
                  <a:gd name="connsiteY1" fmla="*/ 10627 h 544027"/>
                  <a:gd name="connsiteX2" fmla="*/ 805814 w 894716"/>
                  <a:gd name="connsiteY2" fmla="*/ 10627 h 544027"/>
                  <a:gd name="connsiteX3" fmla="*/ 894716 w 894716"/>
                  <a:gd name="connsiteY3" fmla="*/ 99529 h 544027"/>
                  <a:gd name="connsiteX4" fmla="*/ 894716 w 894716"/>
                  <a:gd name="connsiteY4" fmla="*/ 455125 h 544027"/>
                  <a:gd name="connsiteX5" fmla="*/ 805814 w 894716"/>
                  <a:gd name="connsiteY5" fmla="*/ 544027 h 544027"/>
                  <a:gd name="connsiteX6" fmla="*/ 99529 w 894716"/>
                  <a:gd name="connsiteY6" fmla="*/ 544027 h 544027"/>
                  <a:gd name="connsiteX7" fmla="*/ 10627 w 894716"/>
                  <a:gd name="connsiteY7" fmla="*/ 455125 h 544027"/>
                  <a:gd name="connsiteX8" fmla="*/ 10627 w 894716"/>
                  <a:gd name="connsiteY8" fmla="*/ 99529 h 544027"/>
                  <a:gd name="connsiteX0" fmla="*/ 10627 w 894716"/>
                  <a:gd name="connsiteY0" fmla="*/ 99529 h 552978"/>
                  <a:gd name="connsiteX1" fmla="*/ 99529 w 894716"/>
                  <a:gd name="connsiteY1" fmla="*/ 10627 h 552978"/>
                  <a:gd name="connsiteX2" fmla="*/ 805814 w 894716"/>
                  <a:gd name="connsiteY2" fmla="*/ 10627 h 552978"/>
                  <a:gd name="connsiteX3" fmla="*/ 894716 w 894716"/>
                  <a:gd name="connsiteY3" fmla="*/ 99529 h 552978"/>
                  <a:gd name="connsiteX4" fmla="*/ 894716 w 894716"/>
                  <a:gd name="connsiteY4" fmla="*/ 455125 h 552978"/>
                  <a:gd name="connsiteX5" fmla="*/ 805814 w 894716"/>
                  <a:gd name="connsiteY5" fmla="*/ 544027 h 552978"/>
                  <a:gd name="connsiteX6" fmla="*/ 99529 w 894716"/>
                  <a:gd name="connsiteY6" fmla="*/ 544027 h 552978"/>
                  <a:gd name="connsiteX7" fmla="*/ 10627 w 894716"/>
                  <a:gd name="connsiteY7" fmla="*/ 455125 h 552978"/>
                  <a:gd name="connsiteX8" fmla="*/ 10627 w 894716"/>
                  <a:gd name="connsiteY8" fmla="*/ 99529 h 552978"/>
                  <a:gd name="connsiteX0" fmla="*/ 10627 w 894716"/>
                  <a:gd name="connsiteY0" fmla="*/ 99529 h 556294"/>
                  <a:gd name="connsiteX1" fmla="*/ 99529 w 894716"/>
                  <a:gd name="connsiteY1" fmla="*/ 10627 h 556294"/>
                  <a:gd name="connsiteX2" fmla="*/ 805814 w 894716"/>
                  <a:gd name="connsiteY2" fmla="*/ 10627 h 556294"/>
                  <a:gd name="connsiteX3" fmla="*/ 894716 w 894716"/>
                  <a:gd name="connsiteY3" fmla="*/ 99529 h 556294"/>
                  <a:gd name="connsiteX4" fmla="*/ 894716 w 894716"/>
                  <a:gd name="connsiteY4" fmla="*/ 455125 h 556294"/>
                  <a:gd name="connsiteX5" fmla="*/ 805814 w 894716"/>
                  <a:gd name="connsiteY5" fmla="*/ 544027 h 556294"/>
                  <a:gd name="connsiteX6" fmla="*/ 99529 w 894716"/>
                  <a:gd name="connsiteY6" fmla="*/ 544027 h 556294"/>
                  <a:gd name="connsiteX7" fmla="*/ 10627 w 894716"/>
                  <a:gd name="connsiteY7" fmla="*/ 455125 h 556294"/>
                  <a:gd name="connsiteX8" fmla="*/ 10627 w 894716"/>
                  <a:gd name="connsiteY8" fmla="*/ 99529 h 556294"/>
                  <a:gd name="connsiteX0" fmla="*/ 10627 w 903667"/>
                  <a:gd name="connsiteY0" fmla="*/ 99529 h 556294"/>
                  <a:gd name="connsiteX1" fmla="*/ 99529 w 903667"/>
                  <a:gd name="connsiteY1" fmla="*/ 10627 h 556294"/>
                  <a:gd name="connsiteX2" fmla="*/ 805814 w 903667"/>
                  <a:gd name="connsiteY2" fmla="*/ 10627 h 556294"/>
                  <a:gd name="connsiteX3" fmla="*/ 894716 w 903667"/>
                  <a:gd name="connsiteY3" fmla="*/ 99529 h 556294"/>
                  <a:gd name="connsiteX4" fmla="*/ 894716 w 903667"/>
                  <a:gd name="connsiteY4" fmla="*/ 455125 h 556294"/>
                  <a:gd name="connsiteX5" fmla="*/ 805814 w 903667"/>
                  <a:gd name="connsiteY5" fmla="*/ 544027 h 556294"/>
                  <a:gd name="connsiteX6" fmla="*/ 99529 w 903667"/>
                  <a:gd name="connsiteY6" fmla="*/ 544027 h 556294"/>
                  <a:gd name="connsiteX7" fmla="*/ 10627 w 903667"/>
                  <a:gd name="connsiteY7" fmla="*/ 455125 h 556294"/>
                  <a:gd name="connsiteX8" fmla="*/ 10627 w 903667"/>
                  <a:gd name="connsiteY8" fmla="*/ 99529 h 556294"/>
                  <a:gd name="connsiteX0" fmla="*/ 10627 w 909821"/>
                  <a:gd name="connsiteY0" fmla="*/ 99529 h 556294"/>
                  <a:gd name="connsiteX1" fmla="*/ 99529 w 909821"/>
                  <a:gd name="connsiteY1" fmla="*/ 10627 h 556294"/>
                  <a:gd name="connsiteX2" fmla="*/ 805814 w 909821"/>
                  <a:gd name="connsiteY2" fmla="*/ 10627 h 556294"/>
                  <a:gd name="connsiteX3" fmla="*/ 894716 w 909821"/>
                  <a:gd name="connsiteY3" fmla="*/ 99529 h 556294"/>
                  <a:gd name="connsiteX4" fmla="*/ 894716 w 909821"/>
                  <a:gd name="connsiteY4" fmla="*/ 455125 h 556294"/>
                  <a:gd name="connsiteX5" fmla="*/ 805814 w 909821"/>
                  <a:gd name="connsiteY5" fmla="*/ 544027 h 556294"/>
                  <a:gd name="connsiteX6" fmla="*/ 99529 w 909821"/>
                  <a:gd name="connsiteY6" fmla="*/ 544027 h 556294"/>
                  <a:gd name="connsiteX7" fmla="*/ 10627 w 909821"/>
                  <a:gd name="connsiteY7" fmla="*/ 455125 h 556294"/>
                  <a:gd name="connsiteX8" fmla="*/ 10627 w 909821"/>
                  <a:gd name="connsiteY8" fmla="*/ 99529 h 556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9821" h="556294">
                    <a:moveTo>
                      <a:pt x="10627" y="99529"/>
                    </a:moveTo>
                    <a:cubicBezTo>
                      <a:pt x="10627" y="50430"/>
                      <a:pt x="50430" y="10627"/>
                      <a:pt x="99529" y="10627"/>
                    </a:cubicBezTo>
                    <a:cubicBezTo>
                      <a:pt x="334957" y="-5486"/>
                      <a:pt x="550245" y="-1457"/>
                      <a:pt x="805814" y="10627"/>
                    </a:cubicBezTo>
                    <a:cubicBezTo>
                      <a:pt x="854913" y="10627"/>
                      <a:pt x="894716" y="50430"/>
                      <a:pt x="894716" y="99529"/>
                    </a:cubicBezTo>
                    <a:cubicBezTo>
                      <a:pt x="914857" y="222089"/>
                      <a:pt x="914857" y="336593"/>
                      <a:pt x="894716" y="455125"/>
                    </a:cubicBezTo>
                    <a:cubicBezTo>
                      <a:pt x="894716" y="504224"/>
                      <a:pt x="854913" y="544027"/>
                      <a:pt x="805814" y="544027"/>
                    </a:cubicBezTo>
                    <a:cubicBezTo>
                      <a:pt x="570386" y="556111"/>
                      <a:pt x="338985" y="564168"/>
                      <a:pt x="99529" y="544027"/>
                    </a:cubicBezTo>
                    <a:cubicBezTo>
                      <a:pt x="50430" y="544027"/>
                      <a:pt x="10627" y="504224"/>
                      <a:pt x="10627" y="455125"/>
                    </a:cubicBezTo>
                    <a:cubicBezTo>
                      <a:pt x="-1458" y="340621"/>
                      <a:pt x="-5486" y="222090"/>
                      <a:pt x="10627" y="99529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  <p:sp>
            <p:nvSpPr>
              <p:cNvPr id="10" name="Trekant 9">
                <a:extLst>
                  <a:ext uri="{FF2B5EF4-FFF2-40B4-BE49-F238E27FC236}">
                    <a16:creationId xmlns:a16="http://schemas.microsoft.com/office/drawing/2014/main" id="{BB50F95F-74A4-E84B-826A-5AF52F1B8E5F}"/>
                  </a:ext>
                </a:extLst>
              </p:cNvPr>
              <p:cNvSpPr/>
              <p:nvPr/>
            </p:nvSpPr>
            <p:spPr>
              <a:xfrm rot="5400000">
                <a:off x="6014093" y="3858217"/>
                <a:ext cx="280362" cy="24169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2181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EBBAFC8D-AB33-D040-8C02-E69FEB35E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20288">
            <a:off x="8222606" y="1853891"/>
            <a:ext cx="2572015" cy="1815540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  <a:alpha val="90000"/>
              </a:scheme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572CA05-2F77-B043-8373-3EF65BAA8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Faglig drøftelse ud fra tre dialogkort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D38A8C-E117-DD4D-AAF9-856A39972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4800847" cy="4320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Drøft refleksionsspørgsmålene på </a:t>
            </a:r>
            <a:br>
              <a:rPr lang="da-DK" dirty="0"/>
            </a:br>
            <a:r>
              <a:rPr lang="da-DK" dirty="0"/>
              <a:t>det første dialogkort (vej 1) </a:t>
            </a:r>
            <a:br>
              <a:rPr lang="da-DK" dirty="0"/>
            </a:br>
            <a:r>
              <a:rPr lang="da-DK" dirty="0"/>
              <a:t>i grupper à 3-5 personer.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Notér jeres refleksioner.</a:t>
            </a:r>
            <a:endParaRPr lang="da-DK" i="1" dirty="0"/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Afslut med at dele to refleksioner </a:t>
            </a:r>
            <a:br>
              <a:rPr lang="da-DK" dirty="0"/>
            </a:br>
            <a:r>
              <a:rPr lang="da-DK" dirty="0"/>
              <a:t>med de andre grupper.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dirty="0"/>
              <a:t>Fortsæt med de næste dialogkort </a:t>
            </a:r>
            <a:br>
              <a:rPr lang="da-DK" dirty="0"/>
            </a:br>
            <a:r>
              <a:rPr lang="da-DK" dirty="0"/>
              <a:t>(vej 2 og vej 3).</a:t>
            </a:r>
          </a:p>
          <a:p>
            <a:pPr marL="1800" indent="0"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853146B-2330-9E44-AD45-13D846037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3B0C841-0FB2-064A-85E9-EC3537A5A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24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DB5EEC21-4FB8-9748-BE28-3A2128E1F3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780" y="3078140"/>
            <a:ext cx="2572015" cy="1815540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  <a:alpha val="90000"/>
              </a:schemeClr>
            </a:outerShdw>
          </a:effectLst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748A614E-DCD7-B94B-A3C2-4CF777880D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3237" y="3896030"/>
            <a:ext cx="2572015" cy="1815540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  <a:alpha val="9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74785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3BE20B-53D4-6F4A-A253-D98075CAA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Selvevaluering, trin 3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066DBE-CFF2-8941-8941-FEF79871C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1" y="1980000"/>
            <a:ext cx="4541482" cy="4320000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BESLUT</a:t>
            </a:r>
            <a:r>
              <a:rPr lang="da-DK" dirty="0"/>
              <a:t> </a:t>
            </a:r>
          </a:p>
          <a:p>
            <a:pPr marL="342900" indent="-342900"/>
            <a:r>
              <a:rPr lang="da-DK" dirty="0"/>
              <a:t>Vi skal nu drøfte og tage stilling til de fire tiltag i cirklen og beslutte vores næste skridt. </a:t>
            </a:r>
          </a:p>
          <a:p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C63CF2B-7610-EB45-A33A-C903B8705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E6B9DA7-1CC3-FD46-85A7-D11A694DE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25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818F6166-21F3-0B44-B46A-D21A5D461F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395" b="5117"/>
          <a:stretch/>
        </p:blipFill>
        <p:spPr>
          <a:xfrm>
            <a:off x="6446304" y="2345635"/>
            <a:ext cx="4898974" cy="294198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234094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265D1A-FF3A-804B-BE62-2358121E6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Skema til handling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483C13-FED1-8F4D-B054-E04D244EB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1980000"/>
            <a:ext cx="6590800" cy="4320000"/>
          </a:xfrm>
        </p:spPr>
        <p:txBody>
          <a:bodyPr/>
          <a:lstStyle/>
          <a:p>
            <a:pPr marL="1800" indent="0">
              <a:buNone/>
            </a:pPr>
            <a:r>
              <a:rPr lang="da-DK" b="1" dirty="0"/>
              <a:t>BLIV KONKRETE</a:t>
            </a:r>
          </a:p>
          <a:p>
            <a:pPr>
              <a:buFont typeface="Wingdings" pitchFamily="2" charset="2"/>
              <a:buChar char="§"/>
            </a:pPr>
            <a:r>
              <a:rPr lang="da-DK" dirty="0"/>
              <a:t>Når vi har besluttet vores næste skridt, </a:t>
            </a:r>
            <a:br>
              <a:rPr lang="da-DK" dirty="0"/>
            </a:br>
            <a:r>
              <a:rPr lang="da-DK" dirty="0"/>
              <a:t>kan vi udfylde skemaet, så vi har en fælles plan </a:t>
            </a:r>
            <a:br>
              <a:rPr lang="da-DK" dirty="0"/>
            </a:br>
            <a:r>
              <a:rPr lang="da-DK" dirty="0"/>
              <a:t>for det videre arbejde med at styrke praksis.</a:t>
            </a:r>
          </a:p>
          <a:p>
            <a:endParaRPr lang="da-DK" dirty="0"/>
          </a:p>
          <a:p>
            <a:pPr marL="1800" indent="0">
              <a:buNone/>
            </a:pPr>
            <a:r>
              <a:rPr lang="da-DK" b="1" dirty="0"/>
              <a:t>OVERVEJ ET LÆNGEREVARENDE FORLØB</a:t>
            </a:r>
          </a:p>
          <a:p>
            <a:pPr>
              <a:buFont typeface="Wingdings" pitchFamily="2" charset="2"/>
              <a:buChar char="§"/>
            </a:pPr>
            <a:r>
              <a:rPr lang="da-DK" dirty="0"/>
              <a:t>Som en del af vores videre handling kan vi overveje, </a:t>
            </a:r>
            <a:br>
              <a:rPr lang="da-DK" dirty="0"/>
            </a:br>
            <a:r>
              <a:rPr lang="da-DK" dirty="0"/>
              <a:t>om vi vil sætte en længerevarende forankringsproces </a:t>
            </a:r>
            <a:br>
              <a:rPr lang="da-DK" dirty="0"/>
            </a:br>
            <a:r>
              <a:rPr lang="da-DK" dirty="0"/>
              <a:t>i gang. Formålet er at indhente og forankre nye perspektiver på en af de faglige udfordringer, som </a:t>
            </a:r>
            <a:br>
              <a:rPr lang="da-DK" dirty="0"/>
            </a:br>
            <a:r>
              <a:rPr lang="da-DK" dirty="0"/>
              <a:t>vi har fået blik for i løbet af i dag.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1800" indent="0"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3CF297B-E35C-AF42-99FB-764625CE7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B5BAEEA-EF02-4446-9F2F-36EDC5A65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26</a:t>
            </a:fld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1E08AED4-14DD-1848-ADE7-F348305A6F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12173" y="988150"/>
            <a:ext cx="2542946" cy="3598590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746F441B-97FA-C04C-9ADF-D50A0B9099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568243" y="2554632"/>
            <a:ext cx="2543942" cy="3599998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27964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883743-F906-194C-8C5B-783880798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Opsamling og afrunding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08CD1BC-FA86-7944-901A-D096A4708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600"/>
              </a:spcAft>
              <a:buFont typeface="Wingdings" panose="05000000000000000000" pitchFamily="2" charset="2"/>
              <a:buChar char="§"/>
            </a:pPr>
            <a:r>
              <a:rPr lang="da-DK" sz="2400" dirty="0"/>
              <a:t>Hvilke nye indsigter har vi fået om samspil og relationer? </a:t>
            </a:r>
          </a:p>
          <a:p>
            <a:pPr>
              <a:spcAft>
                <a:spcPts val="1600"/>
              </a:spcAft>
              <a:buFont typeface="Wingdings" panose="05000000000000000000" pitchFamily="2" charset="2"/>
              <a:buChar char="§"/>
            </a:pPr>
            <a:r>
              <a:rPr lang="da-DK" sz="2400" dirty="0"/>
              <a:t>Hvilke nye perspektiver har vi fået på vores egen praksis? </a:t>
            </a:r>
          </a:p>
          <a:p>
            <a:pPr>
              <a:spcAft>
                <a:spcPts val="1600"/>
              </a:spcAft>
              <a:buFont typeface="Wingdings" panose="05000000000000000000" pitchFamily="2" charset="2"/>
              <a:buChar char="§"/>
            </a:pPr>
            <a:r>
              <a:rPr lang="da-DK" sz="2400" dirty="0"/>
              <a:t>Hvilke aftaler har vi om, hvordan vi arbejder med </a:t>
            </a:r>
            <a:br>
              <a:rPr lang="da-DK" sz="2400" dirty="0"/>
            </a:br>
            <a:r>
              <a:rPr lang="da-DK" sz="2400" dirty="0"/>
              <a:t>samspil og relationer fremover? </a:t>
            </a:r>
          </a:p>
          <a:p>
            <a:pPr marL="1800" indent="0">
              <a:buNone/>
            </a:pPr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9BCAE11-5BCB-D54B-A137-78E203802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Samspil og relationer i det pædagogiske læringsmiljø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6968AF8-5619-F046-AC4E-6E0165D32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21D8-6810-BF4D-9572-823A7E7D5947}" type="slidenum">
              <a:rPr lang="da-DK" smtClean="0"/>
              <a:t>27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885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SPL Farver 03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A7E0"/>
      </a:accent1>
      <a:accent2>
        <a:srgbClr val="E50045"/>
      </a:accent2>
      <a:accent3>
        <a:srgbClr val="0FA34A"/>
      </a:accent3>
      <a:accent4>
        <a:srgbClr val="EE7C00"/>
      </a:accent4>
      <a:accent5>
        <a:srgbClr val="868CD5"/>
      </a:accent5>
      <a:accent6>
        <a:srgbClr val="2800A6"/>
      </a:accent6>
      <a:hlink>
        <a:srgbClr val="000000"/>
      </a:hlink>
      <a:folHlink>
        <a:srgbClr val="71009A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1557</TotalTime>
  <Words>2315</Words>
  <Application>Microsoft Office PowerPoint</Application>
  <PresentationFormat>Widescreen</PresentationFormat>
  <Paragraphs>216</Paragraphs>
  <Slides>27</Slides>
  <Notes>7</Notes>
  <HiddenSlides>9</HiddenSlides>
  <MMClips>0</MMClips>
  <ScaleCrop>false</ScaleCrop>
  <HeadingPairs>
    <vt:vector size="8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27</vt:i4>
      </vt:variant>
      <vt:variant>
        <vt:lpstr>Brugerdefinerede slideshow</vt:lpstr>
      </vt:variant>
      <vt:variant>
        <vt:i4>1</vt:i4>
      </vt:variant>
    </vt:vector>
  </HeadingPairs>
  <TitlesOfParts>
    <vt:vector size="32" baseType="lpstr">
      <vt:lpstr>Arial</vt:lpstr>
      <vt:lpstr>Calibri</vt:lpstr>
      <vt:lpstr>Wingdings</vt:lpstr>
      <vt:lpstr>Office-tema</vt:lpstr>
      <vt:lpstr>Forløb om samspil og relationer i det pædagogiske læringsmiljø </vt:lpstr>
      <vt:lpstr>Inspiration til forløb om samspil og  relationer i det pædagogiske læringsmiljø</vt:lpstr>
      <vt:lpstr>Formål</vt:lpstr>
      <vt:lpstr>Forslag til forløb 1  Pædagogisk dag som afsæt</vt:lpstr>
      <vt:lpstr>Inden I går i gang</vt:lpstr>
      <vt:lpstr> Din rolle som leder eller tovholder</vt:lpstr>
      <vt:lpstr>Den styrkede pædagogiske læreplan</vt:lpstr>
      <vt:lpstr>To redskaber til  selvevaluering og forankring</vt:lpstr>
      <vt:lpstr>Fokus på samspil og relationer </vt:lpstr>
      <vt:lpstr>Forløb om samspil og relationer i det pædagogiske læringsmiljø </vt:lpstr>
      <vt:lpstr>Dagsorden til pædagogisk dag</vt:lpstr>
      <vt:lpstr>Den styrkede pædagogiske læreplan</vt:lpstr>
      <vt:lpstr>PowerPoint-præsentation</vt:lpstr>
      <vt:lpstr>Hvad er formålet?</vt:lpstr>
      <vt:lpstr>Hvad ved vi, når vi er færdige i dag?</vt:lpstr>
      <vt:lpstr>Redskab til selvevaluering</vt:lpstr>
      <vt:lpstr>Selvevaluering, trin 1-2</vt:lpstr>
      <vt:lpstr>Oplæg om samspil og relationer</vt:lpstr>
      <vt:lpstr>Tryg tilknytning i relationerne</vt:lpstr>
      <vt:lpstr>Samspil som redskab  for læring og udvikling </vt:lpstr>
      <vt:lpstr>Kommunikation virker bedst, når: </vt:lpstr>
      <vt:lpstr>Børns deltagelse og medbestemmelse</vt:lpstr>
      <vt:lpstr>Film om samspil og relationer i det pædagogiske læringsmiljø</vt:lpstr>
      <vt:lpstr>Faglig drøftelse ud fra tre dialogkort</vt:lpstr>
      <vt:lpstr>Selvevaluering, trin 3</vt:lpstr>
      <vt:lpstr>Skema til handling</vt:lpstr>
      <vt:lpstr>Opsamling og afrunding </vt:lpstr>
      <vt:lpstr>Samspil og relationer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Microsoft Office-bruger</dc:creator>
  <cp:lastModifiedBy>Maria Margrethe Hestbech</cp:lastModifiedBy>
  <cp:revision>188</cp:revision>
  <cp:lastPrinted>2018-06-20T09:26:56Z</cp:lastPrinted>
  <dcterms:created xsi:type="dcterms:W3CDTF">2018-05-27T14:23:40Z</dcterms:created>
  <dcterms:modified xsi:type="dcterms:W3CDTF">2023-04-02T18:38:12Z</dcterms:modified>
</cp:coreProperties>
</file>