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6"/>
  </p:notesMasterIdLst>
  <p:sldIdLst>
    <p:sldId id="256" r:id="rId2"/>
    <p:sldId id="263" r:id="rId3"/>
    <p:sldId id="264" r:id="rId4"/>
    <p:sldId id="257" r:id="rId5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58" userDrawn="1">
          <p15:clr>
            <a:srgbClr val="A4A3A4"/>
          </p15:clr>
        </p15:guide>
        <p15:guide id="2" pos="363" userDrawn="1">
          <p15:clr>
            <a:srgbClr val="A4A3A4"/>
          </p15:clr>
        </p15:guide>
        <p15:guide id="3" pos="2880" userDrawn="1">
          <p15:clr>
            <a:srgbClr val="A4A3A4"/>
          </p15:clr>
        </p15:guide>
        <p15:guide id="4" orient="horz" pos="146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4194"/>
    <a:srgbClr val="000000"/>
    <a:srgbClr val="FCD8C3"/>
    <a:srgbClr val="E94E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20"/>
    <p:restoredTop sz="94762"/>
  </p:normalViewPr>
  <p:slideViewPr>
    <p:cSldViewPr snapToGrid="0">
      <p:cViewPr varScale="1">
        <p:scale>
          <a:sx n="159" d="100"/>
          <a:sy n="159" d="100"/>
        </p:scale>
        <p:origin x="114" y="132"/>
      </p:cViewPr>
      <p:guideLst>
        <p:guide orient="horz" pos="758"/>
        <p:guide pos="363"/>
        <p:guide pos="2880"/>
        <p:guide orient="horz" pos="146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DK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AA0092-5B5D-4146-B15B-25242FB9D517}" type="datetimeFigureOut">
              <a:rPr lang="en-DK" smtClean="0"/>
              <a:t>11/24/2025</a:t>
            </a:fld>
            <a:endParaRPr lang="en-DK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DK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7408BF-EF79-314B-AFCE-692EF0134EF9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690565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7408BF-EF79-314B-AFCE-692EF0134EF9}" type="slidenum">
              <a:rPr lang="en-DK" smtClean="0"/>
              <a:t>2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7432457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7408BF-EF79-314B-AFCE-692EF0134EF9}" type="slidenum">
              <a:rPr lang="en-DK" smtClean="0"/>
              <a:t>3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8640561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7408BF-EF79-314B-AFCE-692EF0134EF9}" type="slidenum">
              <a:rPr lang="en-DK" smtClean="0"/>
              <a:t>4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860551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FFECA-FA9C-3947-A1E7-97AE8F06597C}" type="datetimeFigureOut">
              <a:rPr lang="en-DK" smtClean="0"/>
              <a:t>11/24/2025</a:t>
            </a:fld>
            <a:endParaRPr lang="en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F11B0-CAF4-3147-BBB3-9023B87CA242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455913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FFECA-FA9C-3947-A1E7-97AE8F06597C}" type="datetimeFigureOut">
              <a:rPr lang="en-DK" smtClean="0"/>
              <a:t>11/24/2025</a:t>
            </a:fld>
            <a:endParaRPr lang="en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F11B0-CAF4-3147-BBB3-9023B87CA242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853950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3"/>
            <a:ext cx="1971675" cy="4358879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3"/>
            <a:ext cx="5800725" cy="4358879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FFECA-FA9C-3947-A1E7-97AE8F06597C}" type="datetimeFigureOut">
              <a:rPr lang="en-DK" smtClean="0"/>
              <a:t>11/24/2025</a:t>
            </a:fld>
            <a:endParaRPr lang="en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F11B0-CAF4-3147-BBB3-9023B87CA242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758344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FFECA-FA9C-3947-A1E7-97AE8F06597C}" type="datetimeFigureOut">
              <a:rPr lang="en-DK" smtClean="0"/>
              <a:t>11/24/2025</a:t>
            </a:fld>
            <a:endParaRPr lang="en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F11B0-CAF4-3147-BBB3-9023B87CA242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3923839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FFECA-FA9C-3947-A1E7-97AE8F06597C}" type="datetimeFigureOut">
              <a:rPr lang="en-DK" smtClean="0"/>
              <a:t>11/24/2025</a:t>
            </a:fld>
            <a:endParaRPr lang="en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F11B0-CAF4-3147-BBB3-9023B87CA242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86542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3886200" cy="326350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8"/>
            <a:ext cx="3886200" cy="326350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FFECA-FA9C-3947-A1E7-97AE8F06597C}" type="datetimeFigureOut">
              <a:rPr lang="en-DK" smtClean="0"/>
              <a:t>11/24/2025</a:t>
            </a:fld>
            <a:endParaRPr lang="en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F11B0-CAF4-3147-BBB3-9023B87CA242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4043062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FFECA-FA9C-3947-A1E7-97AE8F06597C}" type="datetimeFigureOut">
              <a:rPr lang="en-DK" smtClean="0"/>
              <a:t>11/24/2025</a:t>
            </a:fld>
            <a:endParaRPr lang="en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F11B0-CAF4-3147-BBB3-9023B87CA242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531500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FFECA-FA9C-3947-A1E7-97AE8F06597C}" type="datetimeFigureOut">
              <a:rPr lang="en-DK" smtClean="0"/>
              <a:t>11/24/2025</a:t>
            </a:fld>
            <a:endParaRPr lang="en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F11B0-CAF4-3147-BBB3-9023B87CA242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715002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FFECA-FA9C-3947-A1E7-97AE8F06597C}" type="datetimeFigureOut">
              <a:rPr lang="en-DK" smtClean="0"/>
              <a:t>11/24/2025</a:t>
            </a:fld>
            <a:endParaRPr lang="en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F11B0-CAF4-3147-BBB3-9023B87CA242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1672300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FFECA-FA9C-3947-A1E7-97AE8F06597C}" type="datetimeFigureOut">
              <a:rPr lang="en-DK" smtClean="0"/>
              <a:t>11/24/2025</a:t>
            </a:fld>
            <a:endParaRPr lang="en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F11B0-CAF4-3147-BBB3-9023B87CA242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334089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FFECA-FA9C-3947-A1E7-97AE8F06597C}" type="datetimeFigureOut">
              <a:rPr lang="en-DK" smtClean="0"/>
              <a:t>11/24/2025</a:t>
            </a:fld>
            <a:endParaRPr lang="en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F11B0-CAF4-3147-BBB3-9023B87CA242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644792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8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A6FFECA-FA9C-3947-A1E7-97AE8F06597C}" type="datetimeFigureOut">
              <a:rPr lang="en-DK" smtClean="0"/>
              <a:t>11/24/2025</a:t>
            </a:fld>
            <a:endParaRPr lang="en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46F11B0-CAF4-3147-BBB3-9023B87CA242}" type="slidenum">
              <a:rPr lang="en-DK" smtClean="0"/>
              <a:t>‹nr.›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546848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6D58114-27B9-23AE-3B19-03D2083F3285}"/>
              </a:ext>
            </a:extLst>
          </p:cNvPr>
          <p:cNvSpPr>
            <a:spLocks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CD8C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FCD8C3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572308-B480-4F43-001B-EEE0BE7F46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8766" y="327306"/>
            <a:ext cx="6858000" cy="1016648"/>
          </a:xfrm>
        </p:spPr>
        <p:txBody>
          <a:bodyPr anchor="t">
            <a:normAutofit/>
          </a:bodyPr>
          <a:lstStyle/>
          <a:p>
            <a:pPr algn="l"/>
            <a:r>
              <a:rPr lang="en-DK" sz="30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Strukturer for samarbejdet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71F780-8357-F583-A30E-43C9B88F65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8766" y="3704555"/>
            <a:ext cx="3955211" cy="1241822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DK" sz="1600" dirty="0">
                <a:solidFill>
                  <a:srgbClr val="164194"/>
                </a:solidFill>
              </a:rPr>
              <a:t>Lokale partnerskaber om et godt ældreliv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GB" sz="1400" dirty="0">
                <a:solidFill>
                  <a:srgbClr val="164194"/>
                </a:solidFill>
              </a:rPr>
              <a:t>I</a:t>
            </a:r>
            <a:r>
              <a:rPr lang="en-DK" sz="1400" dirty="0">
                <a:solidFill>
                  <a:srgbClr val="164194"/>
                </a:solidFill>
              </a:rPr>
              <a:t>nspiration og værktøjer 2025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27EFC11-0BC0-8BDA-4241-F18306CF4512}"/>
              </a:ext>
            </a:extLst>
          </p:cNvPr>
          <p:cNvSpPr/>
          <p:nvPr/>
        </p:nvSpPr>
        <p:spPr>
          <a:xfrm>
            <a:off x="5387195" y="1235037"/>
            <a:ext cx="3312543" cy="3312543"/>
          </a:xfrm>
          <a:prstGeom prst="ellipse">
            <a:avLst/>
          </a:prstGeom>
          <a:solidFill>
            <a:srgbClr val="E94E1B">
              <a:alpha val="7921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4F913FE-0F42-66E5-8DE9-05F254BB2AA3}"/>
              </a:ext>
            </a:extLst>
          </p:cNvPr>
          <p:cNvSpPr/>
          <p:nvPr/>
        </p:nvSpPr>
        <p:spPr>
          <a:xfrm>
            <a:off x="7362642" y="1235037"/>
            <a:ext cx="3312543" cy="3312543"/>
          </a:xfrm>
          <a:prstGeom prst="ellipse">
            <a:avLst/>
          </a:prstGeom>
          <a:solidFill>
            <a:srgbClr val="E94E1B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dirty="0">
              <a:highlight>
                <a:srgbClr val="E94E1B"/>
              </a:highlight>
            </a:endParaRPr>
          </a:p>
        </p:txBody>
      </p:sp>
      <p:pic>
        <p:nvPicPr>
          <p:cNvPr id="10" name="Picture 9" descr="A blue and gold logo&#10;&#10;Description automatically generated">
            <a:extLst>
              <a:ext uri="{FF2B5EF4-FFF2-40B4-BE49-F238E27FC236}">
                <a16:creationId xmlns:a16="http://schemas.microsoft.com/office/drawing/2014/main" id="{403D1C22-4721-35A6-9A90-E993FB6B4A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622" y="4398003"/>
            <a:ext cx="1580270" cy="292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9963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6D58114-27B9-23AE-3B19-03D2083F328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CD8C3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FCD8C3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572308-B480-4F43-001B-EEE0BE7F46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8766" y="327306"/>
            <a:ext cx="6858000" cy="1016648"/>
          </a:xfrm>
        </p:spPr>
        <p:txBody>
          <a:bodyPr anchor="t">
            <a:normAutofit/>
          </a:bodyPr>
          <a:lstStyle/>
          <a:p>
            <a:pPr algn="l"/>
            <a:r>
              <a:rPr lang="en-DK" sz="30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Strukturer for samarbejdet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71F780-8357-F583-A30E-43C9B88F65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8766" y="4816194"/>
            <a:ext cx="5430328" cy="193222"/>
          </a:xfrm>
        </p:spPr>
        <p:txBody>
          <a:bodyPr anchor="b">
            <a:normAutofit fontScale="92500" lnSpcReduction="10000"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DK" sz="800" dirty="0">
                <a:solidFill>
                  <a:srgbClr val="164194"/>
                </a:solidFill>
              </a:rPr>
              <a:t>ÆLDREMINISTERIET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297EFB-CCF3-F1D2-A987-EDB46B6D50C6}"/>
              </a:ext>
            </a:extLst>
          </p:cNvPr>
          <p:cNvSpPr txBox="1"/>
          <p:nvPr/>
        </p:nvSpPr>
        <p:spPr>
          <a:xfrm>
            <a:off x="495094" y="1130986"/>
            <a:ext cx="667855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DK" sz="16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 etablerede organisationer er der faste rutiner, </a:t>
            </a:r>
          </a:p>
          <a:p>
            <a:r>
              <a:rPr lang="en-DK" sz="16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møder og klare rytmer. Sådan er det ikke i et nystartet </a:t>
            </a:r>
          </a:p>
          <a:p>
            <a:r>
              <a:rPr lang="en-DK" sz="16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partnerskab. Her er der ikke automatisk en struktur, </a:t>
            </a:r>
          </a:p>
          <a:p>
            <a:r>
              <a:rPr lang="en-DK" sz="16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der får os til at mødes eller holde fast i hinanden, </a:t>
            </a:r>
          </a:p>
          <a:p>
            <a:r>
              <a:rPr lang="en-DK" sz="16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det skal vi selv skabe.</a:t>
            </a:r>
          </a:p>
          <a:p>
            <a:r>
              <a:rPr lang="en-DK" sz="16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en-DK" sz="1600" b="1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En fælles struktur er derfor helt central: </a:t>
            </a:r>
          </a:p>
          <a:p>
            <a:r>
              <a:rPr lang="en-DK" sz="16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den sikrer, at vi rykker tættere sammen, </a:t>
            </a:r>
          </a:p>
          <a:p>
            <a:r>
              <a:rPr lang="en-DK" sz="16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og at samarbejdet ikke løber ud i sandet. </a:t>
            </a:r>
          </a:p>
          <a:p>
            <a:r>
              <a:rPr lang="en-DK" sz="16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Strukturen behøver ikke være tung, men i </a:t>
            </a:r>
          </a:p>
          <a:p>
            <a:r>
              <a:rPr lang="en-GB" sz="1600" dirty="0">
                <a:solidFill>
                  <a:srgbClr val="164194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</a:t>
            </a:r>
            <a:r>
              <a:rPr lang="en-DK" sz="16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tedet enkel og tilpasset behovet i </a:t>
            </a:r>
          </a:p>
          <a:p>
            <a:r>
              <a:rPr lang="en-DK" sz="16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det lokale partnerskab.</a:t>
            </a:r>
          </a:p>
        </p:txBody>
      </p:sp>
      <p:pic>
        <p:nvPicPr>
          <p:cNvPr id="9" name="Picture 8" descr="A group of people in orange&#10;&#10;Description automatically generated">
            <a:extLst>
              <a:ext uri="{FF2B5EF4-FFF2-40B4-BE49-F238E27FC236}">
                <a16:creationId xmlns:a16="http://schemas.microsoft.com/office/drawing/2014/main" id="{4A852BA4-3AE2-BBE7-BC7B-2002E65D53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5221041" y="2829414"/>
            <a:ext cx="3239861" cy="1679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7561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6D58114-27B9-23AE-3B19-03D2083F328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CD8C3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dirty="0">
              <a:solidFill>
                <a:srgbClr val="FCD8C3"/>
              </a:solidFill>
            </a:endParaRPr>
          </a:p>
        </p:txBody>
      </p:sp>
      <p:pic>
        <p:nvPicPr>
          <p:cNvPr id="15" name="Picture 14" descr="A cartoon of a person's face&#10;&#10;Description automatically generated">
            <a:extLst>
              <a:ext uri="{FF2B5EF4-FFF2-40B4-BE49-F238E27FC236}">
                <a16:creationId xmlns:a16="http://schemas.microsoft.com/office/drawing/2014/main" id="{69748924-46B5-FF56-CA88-1BCDF0D05E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5070023" y="504014"/>
            <a:ext cx="3379706" cy="18574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1572308-B480-4F43-001B-EEE0BE7F46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8766" y="327306"/>
            <a:ext cx="6858000" cy="1016648"/>
          </a:xfrm>
        </p:spPr>
        <p:txBody>
          <a:bodyPr anchor="t">
            <a:normAutofit/>
          </a:bodyPr>
          <a:lstStyle/>
          <a:p>
            <a:pPr algn="l"/>
            <a:r>
              <a:rPr lang="en-DK" sz="30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Strukturer for samarbejdet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71F780-8357-F583-A30E-43C9B88F65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8766" y="4816194"/>
            <a:ext cx="5430328" cy="193222"/>
          </a:xfrm>
        </p:spPr>
        <p:txBody>
          <a:bodyPr anchor="b">
            <a:normAutofit fontScale="92500" lnSpcReduction="10000"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DK" sz="800" dirty="0">
                <a:solidFill>
                  <a:srgbClr val="164194"/>
                </a:solidFill>
              </a:rPr>
              <a:t>ÆLDREMINISTERIET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297EFB-CCF3-F1D2-A987-EDB46B6D50C6}"/>
              </a:ext>
            </a:extLst>
          </p:cNvPr>
          <p:cNvSpPr txBox="1"/>
          <p:nvPr/>
        </p:nvSpPr>
        <p:spPr>
          <a:xfrm>
            <a:off x="495094" y="1130986"/>
            <a:ext cx="7612042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DK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Det handler især om tre ting:</a:t>
            </a:r>
            <a:br>
              <a:rPr lang="en-DK" sz="1600" b="1" dirty="0">
                <a:solidFill>
                  <a:srgbClr val="164194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n-DK" sz="1600" dirty="0">
              <a:solidFill>
                <a:srgbClr val="164194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en-DK" sz="1500" b="1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Mødekadence og tidspunkt </a:t>
            </a:r>
          </a:p>
          <a:p>
            <a:r>
              <a:rPr lang="en-DK" sz="15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Hvor ofte og hvornår på dagen mødes vi,</a:t>
            </a:r>
          </a:p>
          <a:p>
            <a:r>
              <a:rPr lang="en-DK" sz="15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så det giver mening for alle?</a:t>
            </a:r>
          </a:p>
          <a:p>
            <a:endParaRPr lang="en-DK" sz="1600" dirty="0">
              <a:solidFill>
                <a:srgbClr val="164194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en-DK" sz="1500" b="1" dirty="0">
                <a:solidFill>
                  <a:srgbClr val="164194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Varighed og form</a:t>
            </a:r>
          </a:p>
          <a:p>
            <a:r>
              <a:rPr lang="en-DK" sz="15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Hvor længe mødes vi? </a:t>
            </a:r>
            <a:br>
              <a:rPr lang="en-DK" sz="15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DK" sz="15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 det altid fysisk, eller kan vi også mødes virtuelt? </a:t>
            </a:r>
            <a:br>
              <a:rPr lang="en-DK" sz="15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DK" sz="15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Forplejning?</a:t>
            </a:r>
          </a:p>
          <a:p>
            <a:endParaRPr lang="en-DK" sz="1600" dirty="0">
              <a:solidFill>
                <a:srgbClr val="164194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en-DK" sz="1500" b="1" dirty="0">
                <a:solidFill>
                  <a:srgbClr val="164194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Kommunikation mellem møder</a:t>
            </a:r>
            <a:br>
              <a:rPr lang="en-DK" sz="1500" b="1" dirty="0">
                <a:solidFill>
                  <a:srgbClr val="164194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DK" sz="15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Hvordan holder vi kontakt og deler nyt? </a:t>
            </a:r>
            <a:br>
              <a:rPr lang="en-DK" sz="15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DK" sz="15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Mail, sms, en fælles gruppe eller noget fjerde?</a:t>
            </a:r>
          </a:p>
        </p:txBody>
      </p:sp>
      <p:pic>
        <p:nvPicPr>
          <p:cNvPr id="13" name="Picture 12" descr="An orange object with black background&#10;&#10;Description automatically generated">
            <a:extLst>
              <a:ext uri="{FF2B5EF4-FFF2-40B4-BE49-F238E27FC236}">
                <a16:creationId xmlns:a16="http://schemas.microsoft.com/office/drawing/2014/main" id="{19572400-9949-B6FD-8A4B-89357020E2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54185" y="494112"/>
            <a:ext cx="448495" cy="1104627"/>
          </a:xfrm>
          <a:prstGeom prst="rect">
            <a:avLst/>
          </a:prstGeom>
        </p:spPr>
      </p:pic>
      <p:pic>
        <p:nvPicPr>
          <p:cNvPr id="9" name="Picture 8" descr="A orange mug on a black background&#10;&#10;Description automatically generated">
            <a:extLst>
              <a:ext uri="{FF2B5EF4-FFF2-40B4-BE49-F238E27FC236}">
                <a16:creationId xmlns:a16="http://schemas.microsoft.com/office/drawing/2014/main" id="{4A8D3138-FB31-73E1-A013-AAEE63321B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11342" y="1350657"/>
            <a:ext cx="2838387" cy="1016648"/>
          </a:xfrm>
          <a:prstGeom prst="rect">
            <a:avLst/>
          </a:prstGeom>
        </p:spPr>
      </p:pic>
      <p:pic>
        <p:nvPicPr>
          <p:cNvPr id="12" name="Picture 11" descr="A clock with orange lines on it&#10;&#10;Description automatically generated">
            <a:extLst>
              <a:ext uri="{FF2B5EF4-FFF2-40B4-BE49-F238E27FC236}">
                <a16:creationId xmlns:a16="http://schemas.microsoft.com/office/drawing/2014/main" id="{D0DA7EA4-ACD8-F7D4-21F0-0526048804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4235" y="353757"/>
            <a:ext cx="1035490" cy="99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0060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6D58114-27B9-23AE-3B19-03D2083F328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CD8C3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dirty="0">
              <a:solidFill>
                <a:srgbClr val="FCD8C3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572308-B480-4F43-001B-EEE0BE7F46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8766" y="327306"/>
            <a:ext cx="6858000" cy="1016648"/>
          </a:xfrm>
        </p:spPr>
        <p:txBody>
          <a:bodyPr anchor="t">
            <a:normAutofit/>
          </a:bodyPr>
          <a:lstStyle/>
          <a:p>
            <a:pPr algn="l"/>
            <a:r>
              <a:rPr lang="en-DK" sz="3000" dirty="0">
                <a:solidFill>
                  <a:srgbClr val="164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Strukturer for samarbejdet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71F780-8357-F583-A30E-43C9B88F65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8766" y="4816194"/>
            <a:ext cx="5430328" cy="193222"/>
          </a:xfrm>
        </p:spPr>
        <p:txBody>
          <a:bodyPr anchor="b">
            <a:normAutofit fontScale="92500" lnSpcReduction="10000"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DK" sz="800" dirty="0">
                <a:solidFill>
                  <a:srgbClr val="164194"/>
                </a:solidFill>
              </a:rPr>
              <a:t>ÆLDREMINISTERIET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297EFB-CCF3-F1D2-A987-EDB46B6D50C6}"/>
              </a:ext>
            </a:extLst>
          </p:cNvPr>
          <p:cNvSpPr txBox="1"/>
          <p:nvPr/>
        </p:nvSpPr>
        <p:spPr>
          <a:xfrm>
            <a:off x="495094" y="1130986"/>
            <a:ext cx="76120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DK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Spørgsmål til at skabe vores fælles struktur: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252457-2797-02FE-E8BB-6FF2349C5A5F}"/>
              </a:ext>
            </a:extLst>
          </p:cNvPr>
          <p:cNvSpPr txBox="1"/>
          <p:nvPr/>
        </p:nvSpPr>
        <p:spPr>
          <a:xfrm>
            <a:off x="495093" y="1552587"/>
            <a:ext cx="6101649" cy="1985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DK" sz="1500" i="1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Hvad vil give mening for os </a:t>
            </a:r>
            <a:br>
              <a:rPr lang="en-DK" sz="1500" i="1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en-DK" sz="1500" i="1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 forhold til mødefrekvens, varighed </a:t>
            </a:r>
            <a:br>
              <a:rPr lang="en-DK" sz="1500" i="1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en-DK" sz="1500" i="1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og kontakt mellem møderne?</a:t>
            </a:r>
            <a:endParaRPr lang="en-DK" sz="1500" dirty="0">
              <a:solidFill>
                <a:srgbClr val="164194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en-DK" sz="1500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en-DK" sz="1500" i="1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Skal vi mødes fire gange årligt eller to? </a:t>
            </a:r>
          </a:p>
          <a:p>
            <a:r>
              <a:rPr lang="en-DK" sz="1500" i="1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Er det vigtigt, at alle møder er fysiske,</a:t>
            </a:r>
            <a:br>
              <a:rPr lang="en-DK" sz="1500" i="1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en-DK" sz="1500" i="1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eller</a:t>
            </a:r>
            <a:r>
              <a:rPr lang="en-DK" sz="1500" i="1" dirty="0">
                <a:solidFill>
                  <a:srgbClr val="164194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DK" sz="1500" i="1" dirty="0">
                <a:solidFill>
                  <a:srgbClr val="164194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kan nogle være online?</a:t>
            </a:r>
          </a:p>
          <a:p>
            <a:endParaRPr lang="en-DK" dirty="0"/>
          </a:p>
        </p:txBody>
      </p:sp>
      <p:pic>
        <p:nvPicPr>
          <p:cNvPr id="22" name="Picture 21" descr="A group of people silhouettes&#10;&#10;Description automatically generated">
            <a:extLst>
              <a:ext uri="{FF2B5EF4-FFF2-40B4-BE49-F238E27FC236}">
                <a16:creationId xmlns:a16="http://schemas.microsoft.com/office/drawing/2014/main" id="{62039C5E-5595-4085-973B-C40772F8E7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2289" y="2034572"/>
            <a:ext cx="2666161" cy="2032686"/>
          </a:xfrm>
          <a:prstGeom prst="rect">
            <a:avLst/>
          </a:prstGeom>
        </p:spPr>
      </p:pic>
      <p:pic>
        <p:nvPicPr>
          <p:cNvPr id="23" name="Picture 22" descr="An orange object with black background&#10;&#10;Description automatically generated">
            <a:extLst>
              <a:ext uri="{FF2B5EF4-FFF2-40B4-BE49-F238E27FC236}">
                <a16:creationId xmlns:a16="http://schemas.microsoft.com/office/drawing/2014/main" id="{5543282D-0A2A-2ECA-4E15-D0396932A3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4277" y="1076242"/>
            <a:ext cx="448495" cy="1104627"/>
          </a:xfrm>
          <a:prstGeom prst="rect">
            <a:avLst/>
          </a:prstGeom>
        </p:spPr>
      </p:pic>
      <p:pic>
        <p:nvPicPr>
          <p:cNvPr id="30" name="Picture 29" descr="A hand holding a cell phone&#10;&#10;Description automatically generated">
            <a:extLst>
              <a:ext uri="{FF2B5EF4-FFF2-40B4-BE49-F238E27FC236}">
                <a16:creationId xmlns:a16="http://schemas.microsoft.com/office/drawing/2014/main" id="{B96F275D-136A-C6DB-9F40-01E1A7BF8D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03761" y="2086296"/>
            <a:ext cx="1806750" cy="2242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16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1124</TotalTime>
  <Words>253</Words>
  <Application>Microsoft Office PowerPoint</Application>
  <PresentationFormat>Skærmshow (16:9)</PresentationFormat>
  <Paragraphs>38</Paragraphs>
  <Slides>4</Slides>
  <Notes>3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4</vt:i4>
      </vt:variant>
    </vt:vector>
  </HeadingPairs>
  <TitlesOfParts>
    <vt:vector size="9" baseType="lpstr">
      <vt:lpstr>Aptos</vt:lpstr>
      <vt:lpstr>Aptos Display</vt:lpstr>
      <vt:lpstr>Arial</vt:lpstr>
      <vt:lpstr>Times New Roman</vt:lpstr>
      <vt:lpstr>Office Theme</vt:lpstr>
      <vt:lpstr>Strukturer for samarbejdet</vt:lpstr>
      <vt:lpstr>Strukturer for samarbejdet</vt:lpstr>
      <vt:lpstr>Strukturer for samarbejdet</vt:lpstr>
      <vt:lpstr>Strukturer for samarbejdet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Strukturer for samarbejdet</dc:title>
  <dc:creator>Lene Rose</dc:creator>
  <cp:lastModifiedBy>Malene Hedegaard</cp:lastModifiedBy>
  <cp:revision>16</cp:revision>
  <dcterms:created xsi:type="dcterms:W3CDTF">2025-11-13T14:10:45Z</dcterms:created>
  <dcterms:modified xsi:type="dcterms:W3CDTF">2025-11-24T09:33:27Z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2025-11-14T11:59:46Z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3794ece6-2759-4305-b0a5-d4c04a17afc6</vt:lpwstr>
  </property>
  <property fmtid="{D5CDD505-2E9C-101B-9397-08002B2CF9AE}" pid="7" name="MSIP_Label_defa4170-0d19-0005-0004-bc88714345d2_ActionId">
    <vt:lpwstr>c0ca0cde-2988-4259-b945-e6599e9a027e</vt:lpwstr>
  </property>
  <property fmtid="{D5CDD505-2E9C-101B-9397-08002B2CF9AE}" pid="8" name="MSIP_Label_defa4170-0d19-0005-0004-bc88714345d2_ContentBits">
    <vt:lpwstr>0</vt:lpwstr>
  </property>
  <property fmtid="{D5CDD505-2E9C-101B-9397-08002B2CF9AE}" pid="9" name="MSIP_Label_defa4170-0d19-0005-0004-bc88714345d2_Tag">
    <vt:lpwstr>10, 3, 0, 1</vt:lpwstr>
  </property>
</Properties>
</file>